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1" r:id="rId5"/>
    <p:sldId id="256" r:id="rId6"/>
    <p:sldId id="259" r:id="rId7"/>
    <p:sldId id="272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1" autoAdjust="0"/>
    <p:restoredTop sz="94660"/>
  </p:normalViewPr>
  <p:slideViewPr>
    <p:cSldViewPr>
      <p:cViewPr varScale="1">
        <p:scale>
          <a:sx n="75" d="100"/>
          <a:sy n="75" d="100"/>
        </p:scale>
        <p:origin x="-111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c\Documents\Counselors\Counselors%20in%20the%20Classroom\attorney%20mat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\Documents\Counselors\Counselors%20in%20the%20Classroom\attorney%20mat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areaChart>
        <c:grouping val="percentStacked"/>
        <c:ser>
          <c:idx val="0"/>
          <c:order val="0"/>
          <c:tx>
            <c:strRef>
              <c:f>Sheet1!$C$21</c:f>
              <c:strCache>
                <c:ptCount val="1"/>
                <c:pt idx="0">
                  <c:v>Int</c:v>
                </c:pt>
              </c:strCache>
            </c:strRef>
          </c:tx>
          <c:val>
            <c:numRef>
              <c:f>Sheet1!$C$22:$C$381</c:f>
              <c:numCache>
                <c:formatCode>_(* #,##0.00_);_(* \(#,##0.00\);_(* "-"??_);_(@_)</c:formatCode>
                <c:ptCount val="360"/>
                <c:pt idx="0">
                  <c:v>37249.999999999993</c:v>
                </c:pt>
                <c:pt idx="1">
                  <c:v>37200.679398250002</c:v>
                </c:pt>
                <c:pt idx="2">
                  <c:v>37151.175077258486</c:v>
                </c:pt>
                <c:pt idx="3">
                  <c:v>37101.486352671265</c:v>
                </c:pt>
                <c:pt idx="4">
                  <c:v>37051.612537584973</c:v>
                </c:pt>
                <c:pt idx="5">
                  <c:v>37001.55294253747</c:v>
                </c:pt>
                <c:pt idx="6">
                  <c:v>36951.306875498442</c:v>
                </c:pt>
                <c:pt idx="7">
                  <c:v>36900.873641859645</c:v>
                </c:pt>
                <c:pt idx="8">
                  <c:v>36850.252544425595</c:v>
                </c:pt>
                <c:pt idx="9">
                  <c:v>36799.442883403579</c:v>
                </c:pt>
                <c:pt idx="10">
                  <c:v>36748.443956394258</c:v>
                </c:pt>
                <c:pt idx="11">
                  <c:v>36697.255058381823</c:v>
                </c:pt>
                <c:pt idx="12">
                  <c:v>36645.875481724288</c:v>
                </c:pt>
                <c:pt idx="13">
                  <c:v>36594.304516143726</c:v>
                </c:pt>
                <c:pt idx="14">
                  <c:v>36542.541448716351</c:v>
                </c:pt>
                <c:pt idx="15">
                  <c:v>36490.585563862827</c:v>
                </c:pt>
                <c:pt idx="16">
                  <c:v>36438.436143338215</c:v>
                </c:pt>
                <c:pt idx="17">
                  <c:v>36386.092466222151</c:v>
                </c:pt>
                <c:pt idx="18">
                  <c:v>36333.553808908837</c:v>
                </c:pt>
                <c:pt idx="19">
                  <c:v>36280.819445097019</c:v>
                </c:pt>
                <c:pt idx="20">
                  <c:v>36227.888645780011</c:v>
                </c:pt>
                <c:pt idx="21">
                  <c:v>36174.760679235529</c:v>
                </c:pt>
                <c:pt idx="22">
                  <c:v>36121.434811015686</c:v>
                </c:pt>
                <c:pt idx="23">
                  <c:v>36067.910303936718</c:v>
                </c:pt>
                <c:pt idx="24">
                  <c:v>36014.186418068886</c:v>
                </c:pt>
                <c:pt idx="25">
                  <c:v>35960.262410726187</c:v>
                </c:pt>
                <c:pt idx="26">
                  <c:v>35906.137536456146</c:v>
                </c:pt>
                <c:pt idx="27">
                  <c:v>35851.811047029441</c:v>
                </c:pt>
                <c:pt idx="28">
                  <c:v>35797.282191429622</c:v>
                </c:pt>
                <c:pt idx="29">
                  <c:v>35742.550215842704</c:v>
                </c:pt>
                <c:pt idx="30">
                  <c:v>35687.61436364671</c:v>
                </c:pt>
                <c:pt idx="31">
                  <c:v>35632.473875401294</c:v>
                </c:pt>
                <c:pt idx="32">
                  <c:v>35577.127988837157</c:v>
                </c:pt>
                <c:pt idx="33">
                  <c:v>35521.575938845592</c:v>
                </c:pt>
                <c:pt idx="34">
                  <c:v>35465.816957467796</c:v>
                </c:pt>
                <c:pt idx="35">
                  <c:v>35409.85027388436</c:v>
                </c:pt>
                <c:pt idx="36">
                  <c:v>35353.675114404585</c:v>
                </c:pt>
                <c:pt idx="37">
                  <c:v>35297.290702455728</c:v>
                </c:pt>
                <c:pt idx="38">
                  <c:v>35240.696258572381</c:v>
                </c:pt>
                <c:pt idx="39">
                  <c:v>35183.891000385564</c:v>
                </c:pt>
                <c:pt idx="40">
                  <c:v>35126.874142611989</c:v>
                </c:pt>
                <c:pt idx="41">
                  <c:v>35069.644897043232</c:v>
                </c:pt>
                <c:pt idx="42">
                  <c:v>35012.202472534707</c:v>
                </c:pt>
                <c:pt idx="43">
                  <c:v>34954.54607499492</c:v>
                </c:pt>
                <c:pt idx="44">
                  <c:v>34896.674907374261</c:v>
                </c:pt>
                <c:pt idx="45">
                  <c:v>34838.588169654227</c:v>
                </c:pt>
                <c:pt idx="46">
                  <c:v>34780.285058836191</c:v>
                </c:pt>
                <c:pt idx="47">
                  <c:v>34721.764768930349</c:v>
                </c:pt>
                <c:pt idx="48">
                  <c:v>34663.02649094462</c:v>
                </c:pt>
                <c:pt idx="49">
                  <c:v>34604.069412873381</c:v>
                </c:pt>
                <c:pt idx="50">
                  <c:v>34544.892719686337</c:v>
                </c:pt>
                <c:pt idx="51">
                  <c:v>34485.495593317166</c:v>
                </c:pt>
                <c:pt idx="52">
                  <c:v>34425.877212652282</c:v>
                </c:pt>
                <c:pt idx="53">
                  <c:v>34366.036753519395</c:v>
                </c:pt>
                <c:pt idx="54">
                  <c:v>34305.973388676255</c:v>
                </c:pt>
                <c:pt idx="55">
                  <c:v>34245.686287799086</c:v>
                </c:pt>
                <c:pt idx="56">
                  <c:v>34185.17461747113</c:v>
                </c:pt>
                <c:pt idx="57">
                  <c:v>34124.437541171195</c:v>
                </c:pt>
                <c:pt idx="58">
                  <c:v>34063.474219262076</c:v>
                </c:pt>
                <c:pt idx="59">
                  <c:v>34002.283808978827</c:v>
                </c:pt>
                <c:pt idx="60">
                  <c:v>33940.865464417257</c:v>
                </c:pt>
                <c:pt idx="61">
                  <c:v>33879.218336522223</c:v>
                </c:pt>
                <c:pt idx="62">
                  <c:v>33817.341573075777</c:v>
                </c:pt>
                <c:pt idx="63">
                  <c:v>33755.234318685478</c:v>
                </c:pt>
                <c:pt idx="64">
                  <c:v>33692.895714772581</c:v>
                </c:pt>
                <c:pt idx="65">
                  <c:v>33630.32489956011</c:v>
                </c:pt>
                <c:pt idx="66">
                  <c:v>33567.521008060961</c:v>
                </c:pt>
                <c:pt idx="67">
                  <c:v>33504.483172066</c:v>
                </c:pt>
                <c:pt idx="68">
                  <c:v>33441.21052013195</c:v>
                </c:pt>
                <c:pt idx="69">
                  <c:v>33377.702177569437</c:v>
                </c:pt>
                <c:pt idx="70">
                  <c:v>33313.957266430894</c:v>
                </c:pt>
                <c:pt idx="71">
                  <c:v>33249.974905498355</c:v>
                </c:pt>
                <c:pt idx="72">
                  <c:v>33185.754210271334</c:v>
                </c:pt>
                <c:pt idx="73">
                  <c:v>33121.29429295459</c:v>
                </c:pt>
                <c:pt idx="74">
                  <c:v>33056.594262445848</c:v>
                </c:pt>
                <c:pt idx="75">
                  <c:v>32991.653224323461</c:v>
                </c:pt>
                <c:pt idx="76">
                  <c:v>32926.470280834059</c:v>
                </c:pt>
                <c:pt idx="77">
                  <c:v>32861.044530880172</c:v>
                </c:pt>
                <c:pt idx="78">
                  <c:v>32795.375070007685</c:v>
                </c:pt>
                <c:pt idx="79">
                  <c:v>32729.460990393476</c:v>
                </c:pt>
                <c:pt idx="80">
                  <c:v>32663.30138083269</c:v>
                </c:pt>
                <c:pt idx="81">
                  <c:v>32596.895326726288</c:v>
                </c:pt>
                <c:pt idx="82">
                  <c:v>32530.241910068344</c:v>
                </c:pt>
                <c:pt idx="83">
                  <c:v>32463.340209433347</c:v>
                </c:pt>
                <c:pt idx="84">
                  <c:v>32396.189299963495</c:v>
                </c:pt>
                <c:pt idx="85">
                  <c:v>32328.788253355859</c:v>
                </c:pt>
                <c:pt idx="86">
                  <c:v>32261.136137849604</c:v>
                </c:pt>
                <c:pt idx="87">
                  <c:v>32193.232018213101</c:v>
                </c:pt>
                <c:pt idx="88">
                  <c:v>32125.074955730943</c:v>
                </c:pt>
                <c:pt idx="89">
                  <c:v>32056.664008191037</c:v>
                </c:pt>
                <c:pt idx="90">
                  <c:v>31987.998229871548</c:v>
                </c:pt>
                <c:pt idx="91">
                  <c:v>31919.076671527819</c:v>
                </c:pt>
                <c:pt idx="92">
                  <c:v>31849.898380379262</c:v>
                </c:pt>
                <c:pt idx="93">
                  <c:v>31780.46240009617</c:v>
                </c:pt>
                <c:pt idx="94">
                  <c:v>31710.76777078653</c:v>
                </c:pt>
                <c:pt idx="95">
                  <c:v>31640.813528982701</c:v>
                </c:pt>
                <c:pt idx="96">
                  <c:v>31570.598707628171</c:v>
                </c:pt>
                <c:pt idx="97">
                  <c:v>31500.122336064083</c:v>
                </c:pt>
                <c:pt idx="98">
                  <c:v>31429.383440015918</c:v>
                </c:pt>
                <c:pt idx="99">
                  <c:v>31358.381041579982</c:v>
                </c:pt>
                <c:pt idx="100">
                  <c:v>31287.114159209861</c:v>
                </c:pt>
                <c:pt idx="101">
                  <c:v>31215.581807702925</c:v>
                </c:pt>
                <c:pt idx="102">
                  <c:v>31143.78299818662</c:v>
                </c:pt>
                <c:pt idx="103">
                  <c:v>31071.71673810486</c:v>
                </c:pt>
                <c:pt idx="104">
                  <c:v>30999.382031204306</c:v>
                </c:pt>
                <c:pt idx="105">
                  <c:v>30926.777877520541</c:v>
                </c:pt>
                <c:pt idx="106">
                  <c:v>30853.9032733643</c:v>
                </c:pt>
                <c:pt idx="107">
                  <c:v>30780.757211307577</c:v>
                </c:pt>
                <c:pt idx="108">
                  <c:v>30707.338680169705</c:v>
                </c:pt>
                <c:pt idx="109">
                  <c:v>30633.646665003336</c:v>
                </c:pt>
                <c:pt idx="110">
                  <c:v>30559.680147080468</c:v>
                </c:pt>
                <c:pt idx="111">
                  <c:v>30485.438103878347</c:v>
                </c:pt>
                <c:pt idx="112">
                  <c:v>30410.91950906529</c:v>
                </c:pt>
                <c:pt idx="113">
                  <c:v>30336.123332486553</c:v>
                </c:pt>
                <c:pt idx="114">
                  <c:v>30261.048540150074</c:v>
                </c:pt>
                <c:pt idx="115">
                  <c:v>30185.694094212136</c:v>
                </c:pt>
                <c:pt idx="116">
                  <c:v>30110.058952963074</c:v>
                </c:pt>
                <c:pt idx="117">
                  <c:v>30034.142070812857</c:v>
                </c:pt>
                <c:pt idx="118">
                  <c:v>29957.942398276638</c:v>
                </c:pt>
                <c:pt idx="119">
                  <c:v>29881.458881960225</c:v>
                </c:pt>
                <c:pt idx="120">
                  <c:v>29804.690464545518</c:v>
                </c:pt>
                <c:pt idx="121">
                  <c:v>29727.636084775953</c:v>
                </c:pt>
                <c:pt idx="122">
                  <c:v>29650.29467744174</c:v>
                </c:pt>
                <c:pt idx="123">
                  <c:v>29572.665173365211</c:v>
                </c:pt>
                <c:pt idx="124">
                  <c:v>29494.746499385998</c:v>
                </c:pt>
                <c:pt idx="125">
                  <c:v>29416.5375783462</c:v>
                </c:pt>
                <c:pt idx="126">
                  <c:v>29338.037329075541</c:v>
                </c:pt>
                <c:pt idx="127">
                  <c:v>29259.244666376348</c:v>
                </c:pt>
                <c:pt idx="128">
                  <c:v>29180.158501008606</c:v>
                </c:pt>
                <c:pt idx="129">
                  <c:v>29100.777739674864</c:v>
                </c:pt>
                <c:pt idx="130">
                  <c:v>29021.101285005156</c:v>
                </c:pt>
                <c:pt idx="131">
                  <c:v>28941.128035541798</c:v>
                </c:pt>
                <c:pt idx="132">
                  <c:v>28860.856885724203</c:v>
                </c:pt>
                <c:pt idx="133">
                  <c:v>28780.28672587352</c:v>
                </c:pt>
                <c:pt idx="134">
                  <c:v>28699.416442177393</c:v>
                </c:pt>
                <c:pt idx="135">
                  <c:v>28618.244916674506</c:v>
                </c:pt>
                <c:pt idx="136">
                  <c:v>28536.771027239116</c:v>
                </c:pt>
                <c:pt idx="137">
                  <c:v>28454.993647565578</c:v>
                </c:pt>
                <c:pt idx="138">
                  <c:v>28372.91164715276</c:v>
                </c:pt>
                <c:pt idx="139">
                  <c:v>28290.523891288412</c:v>
                </c:pt>
                <c:pt idx="140">
                  <c:v>28207.829241033451</c:v>
                </c:pt>
                <c:pt idx="141">
                  <c:v>28124.826553206301</c:v>
                </c:pt>
                <c:pt idx="142">
                  <c:v>28041.514680366996</c:v>
                </c:pt>
                <c:pt idx="143">
                  <c:v>27957.892470801362</c:v>
                </c:pt>
                <c:pt idx="144">
                  <c:v>27873.958768505097</c:v>
                </c:pt>
                <c:pt idx="145">
                  <c:v>27789.712413167781</c:v>
                </c:pt>
                <c:pt idx="146">
                  <c:v>27705.152240156829</c:v>
                </c:pt>
                <c:pt idx="147">
                  <c:v>27620.277080501419</c:v>
                </c:pt>
                <c:pt idx="148">
                  <c:v>27535.085760876282</c:v>
                </c:pt>
                <c:pt idx="149">
                  <c:v>27449.577103585547</c:v>
                </c:pt>
                <c:pt idx="150">
                  <c:v>27363.749926546399</c:v>
                </c:pt>
                <c:pt idx="151">
                  <c:v>27277.603043272786</c:v>
                </c:pt>
                <c:pt idx="152">
                  <c:v>27191.135262858967</c:v>
                </c:pt>
                <c:pt idx="153">
                  <c:v>27104.345389963128</c:v>
                </c:pt>
                <c:pt idx="154">
                  <c:v>27017.23222479074</c:v>
                </c:pt>
                <c:pt idx="155">
                  <c:v>26929.794563078081</c:v>
                </c:pt>
                <c:pt idx="156">
                  <c:v>26842.031196075546</c:v>
                </c:pt>
                <c:pt idx="157">
                  <c:v>26753.940910530928</c:v>
                </c:pt>
                <c:pt idx="158">
                  <c:v>26665.522488672661</c:v>
                </c:pt>
                <c:pt idx="159">
                  <c:v>26576.774708192963</c:v>
                </c:pt>
                <c:pt idx="160">
                  <c:v>26487.696342230982</c:v>
                </c:pt>
                <c:pt idx="161">
                  <c:v>26398.286159355794</c:v>
                </c:pt>
                <c:pt idx="162">
                  <c:v>26308.542923549394</c:v>
                </c:pt>
                <c:pt idx="163">
                  <c:v>26218.465394189621</c:v>
                </c:pt>
                <c:pt idx="164">
                  <c:v>26128.052326032968</c:v>
                </c:pt>
                <c:pt idx="165">
                  <c:v>26037.302469197446</c:v>
                </c:pt>
                <c:pt idx="166">
                  <c:v>25946.214569145202</c:v>
                </c:pt>
                <c:pt idx="167">
                  <c:v>25854.78736666527</c:v>
                </c:pt>
                <c:pt idx="168">
                  <c:v>25763.019597856091</c:v>
                </c:pt>
                <c:pt idx="169">
                  <c:v>25670.909994108111</c:v>
                </c:pt>
                <c:pt idx="170">
                  <c:v>25578.457282086161</c:v>
                </c:pt>
                <c:pt idx="171">
                  <c:v>25485.660183711938</c:v>
                </c:pt>
                <c:pt idx="172">
                  <c:v>25392.51741614626</c:v>
                </c:pt>
                <c:pt idx="173">
                  <c:v>25299.027691771411</c:v>
                </c:pt>
                <c:pt idx="174">
                  <c:v>25205.189718173257</c:v>
                </c:pt>
                <c:pt idx="175">
                  <c:v>25111.002198123453</c:v>
                </c:pt>
                <c:pt idx="176">
                  <c:v>25016.463829561464</c:v>
                </c:pt>
                <c:pt idx="177">
                  <c:v>24921.573305576574</c:v>
                </c:pt>
                <c:pt idx="178">
                  <c:v>24826.329314389852</c:v>
                </c:pt>
                <c:pt idx="179">
                  <c:v>24730.730539335946</c:v>
                </c:pt>
                <c:pt idx="180">
                  <c:v>24634.775658844974</c:v>
                </c:pt>
                <c:pt idx="181">
                  <c:v>24538.463346424178</c:v>
                </c:pt>
                <c:pt idx="182">
                  <c:v>24441.792270639606</c:v>
                </c:pt>
                <c:pt idx="183">
                  <c:v>24344.76109509774</c:v>
                </c:pt>
                <c:pt idx="184">
                  <c:v>24247.368478426972</c:v>
                </c:pt>
                <c:pt idx="185">
                  <c:v>24149.613074259116</c:v>
                </c:pt>
                <c:pt idx="186">
                  <c:v>24051.493531210734</c:v>
                </c:pt>
                <c:pt idx="187">
                  <c:v>23953.008492864497</c:v>
                </c:pt>
                <c:pt idx="188">
                  <c:v>23854.156597750411</c:v>
                </c:pt>
                <c:pt idx="189">
                  <c:v>23754.936479327032</c:v>
                </c:pt>
                <c:pt idx="190">
                  <c:v>23655.346765962524</c:v>
                </c:pt>
                <c:pt idx="191">
                  <c:v>23555.386080915734</c:v>
                </c:pt>
                <c:pt idx="192">
                  <c:v>23455.05304231714</c:v>
                </c:pt>
                <c:pt idx="193">
                  <c:v>23354.346263149771</c:v>
                </c:pt>
                <c:pt idx="194">
                  <c:v>23253.264351230009</c:v>
                </c:pt>
                <c:pt idx="195">
                  <c:v>23151.805909188337</c:v>
                </c:pt>
                <c:pt idx="196">
                  <c:v>23049.969534450065</c:v>
                </c:pt>
                <c:pt idx="197">
                  <c:v>22947.753819215901</c:v>
                </c:pt>
                <c:pt idx="198">
                  <c:v>22845.157350442474</c:v>
                </c:pt>
                <c:pt idx="199">
                  <c:v>22742.178709822878</c:v>
                </c:pt>
                <c:pt idx="200">
                  <c:v>22638.816473766965</c:v>
                </c:pt>
                <c:pt idx="201">
                  <c:v>22535.069213381747</c:v>
                </c:pt>
                <c:pt idx="202">
                  <c:v>22430.935494451598</c:v>
                </c:pt>
                <c:pt idx="203">
                  <c:v>22326.413877418421</c:v>
                </c:pt>
                <c:pt idx="204">
                  <c:v>22221.50291736181</c:v>
                </c:pt>
                <c:pt idx="205">
                  <c:v>22116.201163978982</c:v>
                </c:pt>
                <c:pt idx="206">
                  <c:v>22010.507161564805</c:v>
                </c:pt>
                <c:pt idx="207">
                  <c:v>21904.419448991626</c:v>
                </c:pt>
                <c:pt idx="208">
                  <c:v>21797.936559689122</c:v>
                </c:pt>
                <c:pt idx="209">
                  <c:v>21691.057021623968</c:v>
                </c:pt>
                <c:pt idx="210">
                  <c:v>21583.779357279513</c:v>
                </c:pt>
                <c:pt idx="211">
                  <c:v>21476.102083635382</c:v>
                </c:pt>
                <c:pt idx="212">
                  <c:v>21368.023712146925</c:v>
                </c:pt>
                <c:pt idx="213">
                  <c:v>21259.542748724682</c:v>
                </c:pt>
                <c:pt idx="214">
                  <c:v>21150.657693713678</c:v>
                </c:pt>
                <c:pt idx="215">
                  <c:v>21041.367041872756</c:v>
                </c:pt>
                <c:pt idx="216">
                  <c:v>20931.669282353731</c:v>
                </c:pt>
                <c:pt idx="217">
                  <c:v>20821.562898680506</c:v>
                </c:pt>
                <c:pt idx="218">
                  <c:v>20711.04636872809</c:v>
                </c:pt>
                <c:pt idx="219">
                  <c:v>20600.118164701598</c:v>
                </c:pt>
                <c:pt idx="220">
                  <c:v>20488.776753115111</c:v>
                </c:pt>
                <c:pt idx="221">
                  <c:v>20377.020594770467</c:v>
                </c:pt>
                <c:pt idx="222">
                  <c:v>20264.848144735985</c:v>
                </c:pt>
                <c:pt idx="223">
                  <c:v>20152.257852325125</c:v>
                </c:pt>
                <c:pt idx="224">
                  <c:v>20039.24816107504</c:v>
                </c:pt>
                <c:pt idx="225">
                  <c:v>19925.817508725046</c:v>
                </c:pt>
                <c:pt idx="226">
                  <c:v>19811.964327195044</c:v>
                </c:pt>
                <c:pt idx="227">
                  <c:v>19697.687042563852</c:v>
                </c:pt>
                <c:pt idx="228">
                  <c:v>19582.9840750474</c:v>
                </c:pt>
                <c:pt idx="229">
                  <c:v>19467.853838976942</c:v>
                </c:pt>
                <c:pt idx="230">
                  <c:v>19352.294742777136</c:v>
                </c:pt>
                <c:pt idx="231">
                  <c:v>19236.305188943981</c:v>
                </c:pt>
                <c:pt idx="232">
                  <c:v>19119.883574022799</c:v>
                </c:pt>
                <c:pt idx="233">
                  <c:v>19003.028288586032</c:v>
                </c:pt>
                <c:pt idx="234">
                  <c:v>18885.737717211021</c:v>
                </c:pt>
                <c:pt idx="235">
                  <c:v>18768.01023845762</c:v>
                </c:pt>
                <c:pt idx="236">
                  <c:v>18649.844224845878</c:v>
                </c:pt>
                <c:pt idx="237">
                  <c:v>18531.238042833436</c:v>
                </c:pt>
                <c:pt idx="238">
                  <c:v>18412.19005279299</c:v>
                </c:pt>
                <c:pt idx="239">
                  <c:v>18292.698608989642</c:v>
                </c:pt>
                <c:pt idx="240">
                  <c:v>18172.762059558125</c:v>
                </c:pt>
                <c:pt idx="241">
                  <c:v>18052.378746479979</c:v>
                </c:pt>
                <c:pt idx="242">
                  <c:v>17931.547005560624</c:v>
                </c:pt>
                <c:pt idx="243">
                  <c:v>17810.265166406331</c:v>
                </c:pt>
                <c:pt idx="244">
                  <c:v>17688.531552401193</c:v>
                </c:pt>
                <c:pt idx="245">
                  <c:v>17566.344480683892</c:v>
                </c:pt>
                <c:pt idx="246">
                  <c:v>17443.702262124443</c:v>
                </c:pt>
                <c:pt idx="247">
                  <c:v>17320.603201300852</c:v>
                </c:pt>
                <c:pt idx="248">
                  <c:v>17197.045596475695</c:v>
                </c:pt>
                <c:pt idx="249">
                  <c:v>17073.027739572572</c:v>
                </c:pt>
                <c:pt idx="250">
                  <c:v>16948.547916152478</c:v>
                </c:pt>
                <c:pt idx="251">
                  <c:v>16823.60440539015</c:v>
                </c:pt>
                <c:pt idx="252">
                  <c:v>16698.195480050228</c:v>
                </c:pt>
                <c:pt idx="253">
                  <c:v>16572.319406463412</c:v>
                </c:pt>
                <c:pt idx="254">
                  <c:v>16445.974444502492</c:v>
                </c:pt>
                <c:pt idx="255">
                  <c:v>16319.158847558263</c:v>
                </c:pt>
                <c:pt idx="256">
                  <c:v>16191.870862515416</c:v>
                </c:pt>
                <c:pt idx="257">
                  <c:v>16064.108729728285</c:v>
                </c:pt>
                <c:pt idx="258">
                  <c:v>15935.870682996521</c:v>
                </c:pt>
                <c:pt idx="259">
                  <c:v>15807.154949540682</c:v>
                </c:pt>
                <c:pt idx="260">
                  <c:v>15677.959749977721</c:v>
                </c:pt>
                <c:pt idx="261">
                  <c:v>15548.28329829639</c:v>
                </c:pt>
                <c:pt idx="262">
                  <c:v>15418.123801832544</c:v>
                </c:pt>
                <c:pt idx="263">
                  <c:v>15287.479461244367</c:v>
                </c:pt>
                <c:pt idx="264">
                  <c:v>15156.348470487501</c:v>
                </c:pt>
                <c:pt idx="265">
                  <c:v>15024.729016790066</c:v>
                </c:pt>
                <c:pt idx="266">
                  <c:v>14892.619280627609</c:v>
                </c:pt>
                <c:pt idx="267">
                  <c:v>14760.017435697946</c:v>
                </c:pt>
                <c:pt idx="268">
                  <c:v>14626.921648895928</c:v>
                </c:pt>
                <c:pt idx="269">
                  <c:v>14493.33008028806</c:v>
                </c:pt>
                <c:pt idx="270">
                  <c:v>14359.240883087132</c:v>
                </c:pt>
                <c:pt idx="271">
                  <c:v>14224.652203626632</c:v>
                </c:pt>
                <c:pt idx="272">
                  <c:v>14089.562181335144</c:v>
                </c:pt>
                <c:pt idx="273">
                  <c:v>13953.968948710617</c:v>
                </c:pt>
                <c:pt idx="274">
                  <c:v>13817.870631294561</c:v>
                </c:pt>
                <c:pt idx="275">
                  <c:v>13681.265347646135</c:v>
                </c:pt>
                <c:pt idx="276">
                  <c:v>13544.151209316118</c:v>
                </c:pt>
                <c:pt idx="277">
                  <c:v>13406.52632082082</c:v>
                </c:pt>
                <c:pt idx="278">
                  <c:v>13268.388779615876</c:v>
                </c:pt>
                <c:pt idx="279">
                  <c:v>13129.736676069946</c:v>
                </c:pt>
                <c:pt idx="280">
                  <c:v>12990.568093438305</c:v>
                </c:pt>
                <c:pt idx="281">
                  <c:v>12850.881107836367</c:v>
                </c:pt>
                <c:pt idx="282">
                  <c:v>12710.673788213056</c:v>
                </c:pt>
                <c:pt idx="283">
                  <c:v>12569.944196324148</c:v>
                </c:pt>
                <c:pt idx="284">
                  <c:v>12428.690386705457</c:v>
                </c:pt>
                <c:pt idx="285">
                  <c:v>12286.910406645933</c:v>
                </c:pt>
                <c:pt idx="286">
                  <c:v>12144.60229616069</c:v>
                </c:pt>
                <c:pt idx="287">
                  <c:v>12001.764087963889</c:v>
                </c:pt>
                <c:pt idx="288">
                  <c:v>11858.393807441555</c:v>
                </c:pt>
                <c:pt idx="289">
                  <c:v>11714.489472624275</c:v>
                </c:pt>
                <c:pt idx="290">
                  <c:v>11570.049094159802</c:v>
                </c:pt>
                <c:pt idx="291">
                  <c:v>11425.070675285544</c:v>
                </c:pt>
                <c:pt idx="292">
                  <c:v>11279.552211800987</c:v>
                </c:pt>
                <c:pt idx="293">
                  <c:v>11133.491692039945</c:v>
                </c:pt>
                <c:pt idx="294">
                  <c:v>10986.887096842791</c:v>
                </c:pt>
                <c:pt idx="295">
                  <c:v>10839.736399528529</c:v>
                </c:pt>
                <c:pt idx="296">
                  <c:v>10692.037565866774</c:v>
                </c:pt>
                <c:pt idx="297">
                  <c:v>10543.788554049626</c:v>
                </c:pt>
                <c:pt idx="298">
                  <c:v>10394.987314663458</c:v>
                </c:pt>
                <c:pt idx="299">
                  <c:v>10245.631790660585</c:v>
                </c:pt>
                <c:pt idx="300">
                  <c:v>10095.719917330796</c:v>
                </c:pt>
                <c:pt idx="301">
                  <c:v>9945.249622272855</c:v>
                </c:pt>
                <c:pt idx="302">
                  <c:v>9794.2188253658169</c:v>
                </c:pt>
                <c:pt idx="303">
                  <c:v>9642.625438740306</c:v>
                </c:pt>
                <c:pt idx="304">
                  <c:v>9490.4673667496118</c:v>
                </c:pt>
                <c:pt idx="305">
                  <c:v>9337.742505940756</c:v>
                </c:pt>
                <c:pt idx="306">
                  <c:v>9184.4487450253873</c:v>
                </c:pt>
                <c:pt idx="307">
                  <c:v>9030.5839648506044</c:v>
                </c:pt>
                <c:pt idx="308">
                  <c:v>8876.1460383696722</c:v>
                </c:pt>
                <c:pt idx="309">
                  <c:v>8721.1328306125997</c:v>
                </c:pt>
                <c:pt idx="310">
                  <c:v>8565.5421986566325</c:v>
                </c:pt>
                <c:pt idx="311">
                  <c:v>8409.3719915966249</c:v>
                </c:pt>
                <c:pt idx="312">
                  <c:v>8252.6200505153265</c:v>
                </c:pt>
                <c:pt idx="313">
                  <c:v>8095.2842084534941</c:v>
                </c:pt>
                <c:pt idx="314">
                  <c:v>7937.3622903799842</c:v>
                </c:pt>
                <c:pt idx="315">
                  <c:v>7778.8521131616499</c:v>
                </c:pt>
                <c:pt idx="316">
                  <c:v>7619.7514855331747</c:v>
                </c:pt>
                <c:pt idx="317">
                  <c:v>7460.0582080667873</c:v>
                </c:pt>
                <c:pt idx="318">
                  <c:v>7299.7700731418345</c:v>
                </c:pt>
                <c:pt idx="319">
                  <c:v>7138.8848649142874</c:v>
                </c:pt>
                <c:pt idx="320">
                  <c:v>6977.4003592860927</c:v>
                </c:pt>
                <c:pt idx="321">
                  <c:v>6815.3143238744342</c:v>
                </c:pt>
                <c:pt idx="322">
                  <c:v>6652.6245179808675</c:v>
                </c:pt>
                <c:pt idx="323">
                  <c:v>6489.3286925603452</c:v>
                </c:pt>
                <c:pt idx="324">
                  <c:v>6325.4245901901313</c:v>
                </c:pt>
                <c:pt idx="325">
                  <c:v>6160.9099450385902</c:v>
                </c:pt>
                <c:pt idx="326">
                  <c:v>5995.7824828338607</c:v>
                </c:pt>
                <c:pt idx="327">
                  <c:v>5830.039920832417</c:v>
                </c:pt>
                <c:pt idx="328">
                  <c:v>5663.6799677875179</c:v>
                </c:pt>
                <c:pt idx="329">
                  <c:v>5496.7003239175256</c:v>
                </c:pt>
                <c:pt idx="330">
                  <c:v>5329.0986808741181</c:v>
                </c:pt>
                <c:pt idx="331">
                  <c:v>5160.8727217103742</c:v>
                </c:pt>
                <c:pt idx="332">
                  <c:v>4992.0201208487451</c:v>
                </c:pt>
                <c:pt idx="333">
                  <c:v>4822.5385440489063</c:v>
                </c:pt>
                <c:pt idx="334">
                  <c:v>4652.4256483754898</c:v>
                </c:pt>
                <c:pt idx="335">
                  <c:v>4481.6790821656887</c:v>
                </c:pt>
                <c:pt idx="336">
                  <c:v>4310.2964849967548</c:v>
                </c:pt>
                <c:pt idx="337">
                  <c:v>4138.2754876533681</c:v>
                </c:pt>
                <c:pt idx="338">
                  <c:v>3965.613712094877</c:v>
                </c:pt>
                <c:pt idx="339">
                  <c:v>3792.3087714224303</c:v>
                </c:pt>
                <c:pt idx="340">
                  <c:v>3618.3582698459786</c:v>
                </c:pt>
                <c:pt idx="341">
                  <c:v>3443.759802651155</c:v>
                </c:pt>
                <c:pt idx="342">
                  <c:v>3268.5109561660311</c:v>
                </c:pt>
                <c:pt idx="343">
                  <c:v>3092.6093077277487</c:v>
                </c:pt>
                <c:pt idx="344">
                  <c:v>2916.0524256490353</c:v>
                </c:pt>
                <c:pt idx="345">
                  <c:v>2738.8378691845778</c:v>
                </c:pt>
                <c:pt idx="346">
                  <c:v>2560.963188497291</c:v>
                </c:pt>
                <c:pt idx="347">
                  <c:v>2382.4259246244437</c:v>
                </c:pt>
                <c:pt idx="348">
                  <c:v>2203.2236094436689</c:v>
                </c:pt>
                <c:pt idx="349">
                  <c:v>2023.3537656388471</c:v>
                </c:pt>
                <c:pt idx="350">
                  <c:v>1842.8139066658518</c:v>
                </c:pt>
                <c:pt idx="351">
                  <c:v>1661.6015367181824</c:v>
                </c:pt>
                <c:pt idx="352">
                  <c:v>1479.7141506924577</c:v>
                </c:pt>
                <c:pt idx="353">
                  <c:v>1297.1492341537869</c:v>
                </c:pt>
                <c:pt idx="354">
                  <c:v>1113.9042633010101</c:v>
                </c:pt>
                <c:pt idx="355">
                  <c:v>929.97670493180635</c:v>
                </c:pt>
                <c:pt idx="356">
                  <c:v>745.36401640767724</c:v>
                </c:pt>
                <c:pt idx="357">
                  <c:v>560.06364561879582</c:v>
                </c:pt>
                <c:pt idx="358">
                  <c:v>374.07303094872583</c:v>
                </c:pt>
                <c:pt idx="359">
                  <c:v>187.38960123900986</c:v>
                </c:pt>
              </c:numCache>
            </c:numRef>
          </c:val>
        </c:ser>
        <c:ser>
          <c:idx val="1"/>
          <c:order val="1"/>
          <c:tx>
            <c:strRef>
              <c:f>Sheet1!$D$21</c:f>
              <c:strCache>
                <c:ptCount val="1"/>
                <c:pt idx="0">
                  <c:v>Prin</c:v>
                </c:pt>
              </c:strCache>
            </c:strRef>
          </c:tx>
          <c:val>
            <c:numRef>
              <c:f>Sheet1!$D$22:$D$381</c:f>
              <c:numCache>
                <c:formatCode>_(* #,##0.00_);_(* \(#,##0.00\);_(* "-"??_);_(@_)</c:formatCode>
                <c:ptCount val="360"/>
                <c:pt idx="0" formatCode="_(&quot;$&quot;* #,##0.00_);_(&quot;$&quot;* \(#,##0.00\);_(&quot;$&quot;* &quot;-&quot;??_);_(@_)">
                  <c:v>13240.430000000008</c:v>
                </c:pt>
                <c:pt idx="1">
                  <c:v>13289.750601750005</c:v>
                </c:pt>
                <c:pt idx="2">
                  <c:v>13339.254922741522</c:v>
                </c:pt>
                <c:pt idx="3">
                  <c:v>13388.943647328737</c:v>
                </c:pt>
                <c:pt idx="4">
                  <c:v>13438.817462415034</c:v>
                </c:pt>
                <c:pt idx="5">
                  <c:v>13488.877057462531</c:v>
                </c:pt>
                <c:pt idx="6">
                  <c:v>13539.123124501582</c:v>
                </c:pt>
                <c:pt idx="7">
                  <c:v>13589.556358140348</c:v>
                </c:pt>
                <c:pt idx="8">
                  <c:v>13640.177455574412</c:v>
                </c:pt>
                <c:pt idx="9">
                  <c:v>13690.987116596429</c:v>
                </c:pt>
                <c:pt idx="10">
                  <c:v>13741.986043605748</c:v>
                </c:pt>
                <c:pt idx="11">
                  <c:v>13793.174941618177</c:v>
                </c:pt>
                <c:pt idx="12">
                  <c:v>13844.554518275707</c:v>
                </c:pt>
                <c:pt idx="13">
                  <c:v>13896.125483856284</c:v>
                </c:pt>
                <c:pt idx="14">
                  <c:v>13947.88855128364</c:v>
                </c:pt>
                <c:pt idx="15">
                  <c:v>13999.844436137175</c:v>
                </c:pt>
                <c:pt idx="16">
                  <c:v>14051.993856661786</c:v>
                </c:pt>
                <c:pt idx="17">
                  <c:v>14104.337533777847</c:v>
                </c:pt>
                <c:pt idx="18">
                  <c:v>14156.876191091169</c:v>
                </c:pt>
                <c:pt idx="19">
                  <c:v>14209.610554902983</c:v>
                </c:pt>
                <c:pt idx="20">
                  <c:v>14262.541354219999</c:v>
                </c:pt>
                <c:pt idx="21">
                  <c:v>14315.669320764469</c:v>
                </c:pt>
                <c:pt idx="22">
                  <c:v>14368.995188984311</c:v>
                </c:pt>
                <c:pt idx="23">
                  <c:v>14422.51969606328</c:v>
                </c:pt>
                <c:pt idx="24">
                  <c:v>14476.243581931125</c:v>
                </c:pt>
                <c:pt idx="25">
                  <c:v>14530.167589273811</c:v>
                </c:pt>
                <c:pt idx="26">
                  <c:v>14584.292463543863</c:v>
                </c:pt>
                <c:pt idx="27">
                  <c:v>14638.618952970559</c:v>
                </c:pt>
                <c:pt idx="28">
                  <c:v>14693.147808570378</c:v>
                </c:pt>
                <c:pt idx="29">
                  <c:v>14747.879784157303</c:v>
                </c:pt>
                <c:pt idx="30">
                  <c:v>14802.815636353289</c:v>
                </c:pt>
                <c:pt idx="31">
                  <c:v>14857.956124598702</c:v>
                </c:pt>
                <c:pt idx="32">
                  <c:v>14913.302011162836</c:v>
                </c:pt>
                <c:pt idx="33">
                  <c:v>14968.854061154416</c:v>
                </c:pt>
                <c:pt idx="34">
                  <c:v>15024.613042532215</c:v>
                </c:pt>
                <c:pt idx="35">
                  <c:v>15080.579726115649</c:v>
                </c:pt>
                <c:pt idx="36">
                  <c:v>15136.754885595425</c:v>
                </c:pt>
                <c:pt idx="37">
                  <c:v>15193.139297544267</c:v>
                </c:pt>
                <c:pt idx="38">
                  <c:v>15249.733741427621</c:v>
                </c:pt>
                <c:pt idx="39">
                  <c:v>15306.538999614435</c:v>
                </c:pt>
                <c:pt idx="40">
                  <c:v>15363.555857388003</c:v>
                </c:pt>
                <c:pt idx="41">
                  <c:v>15420.785102956776</c:v>
                </c:pt>
                <c:pt idx="42">
                  <c:v>15478.227527465286</c:v>
                </c:pt>
                <c:pt idx="43">
                  <c:v>15535.883925005093</c:v>
                </c:pt>
                <c:pt idx="44">
                  <c:v>15593.755092625737</c:v>
                </c:pt>
                <c:pt idx="45">
                  <c:v>15651.841830345773</c:v>
                </c:pt>
                <c:pt idx="46">
                  <c:v>15710.144941163811</c:v>
                </c:pt>
                <c:pt idx="47">
                  <c:v>15768.665231069645</c:v>
                </c:pt>
                <c:pt idx="48">
                  <c:v>15827.403509055383</c:v>
                </c:pt>
                <c:pt idx="49">
                  <c:v>15886.360587126612</c:v>
                </c:pt>
                <c:pt idx="50">
                  <c:v>15945.537280313665</c:v>
                </c:pt>
                <c:pt idx="51">
                  <c:v>16004.934406682834</c:v>
                </c:pt>
                <c:pt idx="52">
                  <c:v>16064.552787347726</c:v>
                </c:pt>
                <c:pt idx="53">
                  <c:v>16124.393246480597</c:v>
                </c:pt>
                <c:pt idx="54">
                  <c:v>16184.456611323743</c:v>
                </c:pt>
                <c:pt idx="55">
                  <c:v>16244.743712200925</c:v>
                </c:pt>
                <c:pt idx="56">
                  <c:v>16305.255382528876</c:v>
                </c:pt>
                <c:pt idx="57">
                  <c:v>16365.992458828799</c:v>
                </c:pt>
                <c:pt idx="58">
                  <c:v>16426.955780737931</c:v>
                </c:pt>
                <c:pt idx="59">
                  <c:v>16488.146191021184</c:v>
                </c:pt>
                <c:pt idx="60">
                  <c:v>16549.564535582736</c:v>
                </c:pt>
                <c:pt idx="61">
                  <c:v>16611.21166347777</c:v>
                </c:pt>
                <c:pt idx="62">
                  <c:v>16673.088426924234</c:v>
                </c:pt>
                <c:pt idx="63">
                  <c:v>16735.195681314523</c:v>
                </c:pt>
                <c:pt idx="64">
                  <c:v>16797.534285227423</c:v>
                </c:pt>
                <c:pt idx="65">
                  <c:v>16860.105100439891</c:v>
                </c:pt>
                <c:pt idx="66">
                  <c:v>16922.908991939035</c:v>
                </c:pt>
                <c:pt idx="67">
                  <c:v>16985.946827934004</c:v>
                </c:pt>
                <c:pt idx="68">
                  <c:v>17049.219479868047</c:v>
                </c:pt>
                <c:pt idx="69">
                  <c:v>17112.727822430559</c:v>
                </c:pt>
                <c:pt idx="70">
                  <c:v>17176.472733569117</c:v>
                </c:pt>
                <c:pt idx="71">
                  <c:v>17240.45509450166</c:v>
                </c:pt>
                <c:pt idx="72">
                  <c:v>17304.675789728677</c:v>
                </c:pt>
                <c:pt idx="73">
                  <c:v>17369.135707045407</c:v>
                </c:pt>
                <c:pt idx="74">
                  <c:v>17433.835737554153</c:v>
                </c:pt>
                <c:pt idx="75">
                  <c:v>17498.776775676546</c:v>
                </c:pt>
                <c:pt idx="76">
                  <c:v>17563.959719165938</c:v>
                </c:pt>
                <c:pt idx="77">
                  <c:v>17629.385469119839</c:v>
                </c:pt>
                <c:pt idx="78">
                  <c:v>17695.054929992304</c:v>
                </c:pt>
                <c:pt idx="79">
                  <c:v>17760.969009606524</c:v>
                </c:pt>
                <c:pt idx="80">
                  <c:v>17827.12861916731</c:v>
                </c:pt>
                <c:pt idx="81">
                  <c:v>17893.534673273713</c:v>
                </c:pt>
                <c:pt idx="82">
                  <c:v>17960.18808993166</c:v>
                </c:pt>
                <c:pt idx="83">
                  <c:v>18027.089790566653</c:v>
                </c:pt>
                <c:pt idx="84">
                  <c:v>18094.240700036506</c:v>
                </c:pt>
                <c:pt idx="85">
                  <c:v>18161.641746644142</c:v>
                </c:pt>
                <c:pt idx="86">
                  <c:v>18229.293862150396</c:v>
                </c:pt>
                <c:pt idx="87">
                  <c:v>18297.197981786903</c:v>
                </c:pt>
                <c:pt idx="88">
                  <c:v>18365.355044269061</c:v>
                </c:pt>
                <c:pt idx="89">
                  <c:v>18433.765991808963</c:v>
                </c:pt>
                <c:pt idx="90">
                  <c:v>18502.431770128449</c:v>
                </c:pt>
                <c:pt idx="91">
                  <c:v>18571.353328472178</c:v>
                </c:pt>
                <c:pt idx="92">
                  <c:v>18640.531619620735</c:v>
                </c:pt>
                <c:pt idx="93">
                  <c:v>18709.967599903834</c:v>
                </c:pt>
                <c:pt idx="94">
                  <c:v>18779.662229213471</c:v>
                </c:pt>
                <c:pt idx="95">
                  <c:v>18849.616471017292</c:v>
                </c:pt>
                <c:pt idx="96">
                  <c:v>18919.831292371822</c:v>
                </c:pt>
                <c:pt idx="97">
                  <c:v>18990.307663935913</c:v>
                </c:pt>
                <c:pt idx="98">
                  <c:v>19061.046559984075</c:v>
                </c:pt>
                <c:pt idx="99">
                  <c:v>19132.048958420019</c:v>
                </c:pt>
                <c:pt idx="100">
                  <c:v>19203.315840790136</c:v>
                </c:pt>
                <c:pt idx="101">
                  <c:v>19274.848192297082</c:v>
                </c:pt>
                <c:pt idx="102">
                  <c:v>19346.647001813384</c:v>
                </c:pt>
                <c:pt idx="103">
                  <c:v>19418.713261895133</c:v>
                </c:pt>
                <c:pt idx="104">
                  <c:v>19491.047968795698</c:v>
                </c:pt>
                <c:pt idx="105">
                  <c:v>19563.652122479456</c:v>
                </c:pt>
                <c:pt idx="106">
                  <c:v>19636.526726635697</c:v>
                </c:pt>
                <c:pt idx="107">
                  <c:v>19709.67278869242</c:v>
                </c:pt>
                <c:pt idx="108">
                  <c:v>19783.091319830295</c:v>
                </c:pt>
                <c:pt idx="109">
                  <c:v>19856.783334996664</c:v>
                </c:pt>
                <c:pt idx="110">
                  <c:v>19930.749852919525</c:v>
                </c:pt>
                <c:pt idx="111">
                  <c:v>20004.991896121661</c:v>
                </c:pt>
                <c:pt idx="112">
                  <c:v>20079.510490934706</c:v>
                </c:pt>
                <c:pt idx="113">
                  <c:v>20154.30666751344</c:v>
                </c:pt>
                <c:pt idx="114">
                  <c:v>20229.381459849923</c:v>
                </c:pt>
                <c:pt idx="115">
                  <c:v>20304.735905787868</c:v>
                </c:pt>
                <c:pt idx="116">
                  <c:v>20380.371047036919</c:v>
                </c:pt>
                <c:pt idx="117">
                  <c:v>20456.28792918714</c:v>
                </c:pt>
                <c:pt idx="118">
                  <c:v>20532.487601723369</c:v>
                </c:pt>
                <c:pt idx="119">
                  <c:v>20608.971118039783</c:v>
                </c:pt>
                <c:pt idx="120">
                  <c:v>20685.739535454475</c:v>
                </c:pt>
                <c:pt idx="121">
                  <c:v>20762.793915224054</c:v>
                </c:pt>
                <c:pt idx="122">
                  <c:v>20840.135322558257</c:v>
                </c:pt>
                <c:pt idx="123">
                  <c:v>20917.764826634793</c:v>
                </c:pt>
                <c:pt idx="124">
                  <c:v>20995.683500614006</c:v>
                </c:pt>
                <c:pt idx="125">
                  <c:v>21073.892421653796</c:v>
                </c:pt>
                <c:pt idx="126">
                  <c:v>21152.392670924455</c:v>
                </c:pt>
                <c:pt idx="127">
                  <c:v>21231.185333623649</c:v>
                </c:pt>
                <c:pt idx="128">
                  <c:v>21310.271498991391</c:v>
                </c:pt>
                <c:pt idx="129">
                  <c:v>21389.652260325129</c:v>
                </c:pt>
                <c:pt idx="130">
                  <c:v>21469.328714994848</c:v>
                </c:pt>
                <c:pt idx="131">
                  <c:v>21549.301964458202</c:v>
                </c:pt>
                <c:pt idx="132">
                  <c:v>21629.573114275805</c:v>
                </c:pt>
                <c:pt idx="133">
                  <c:v>21710.143274126483</c:v>
                </c:pt>
                <c:pt idx="134">
                  <c:v>21791.013557822604</c:v>
                </c:pt>
                <c:pt idx="135">
                  <c:v>21872.185083325498</c:v>
                </c:pt>
                <c:pt idx="136">
                  <c:v>21953.658972760884</c:v>
                </c:pt>
                <c:pt idx="137">
                  <c:v>22035.436352434419</c:v>
                </c:pt>
                <c:pt idx="138">
                  <c:v>22117.518352847233</c:v>
                </c:pt>
                <c:pt idx="139">
                  <c:v>22199.906108711599</c:v>
                </c:pt>
                <c:pt idx="140">
                  <c:v>22282.600758966542</c:v>
                </c:pt>
                <c:pt idx="141">
                  <c:v>22365.603446793695</c:v>
                </c:pt>
                <c:pt idx="142">
                  <c:v>22448.915319633004</c:v>
                </c:pt>
                <c:pt idx="143">
                  <c:v>22532.537529198631</c:v>
                </c:pt>
                <c:pt idx="144">
                  <c:v>22616.471231494899</c:v>
                </c:pt>
                <c:pt idx="145">
                  <c:v>22700.717586832216</c:v>
                </c:pt>
                <c:pt idx="146">
                  <c:v>22785.277759843164</c:v>
                </c:pt>
                <c:pt idx="147">
                  <c:v>22870.152919498578</c:v>
                </c:pt>
                <c:pt idx="148">
                  <c:v>22955.344239123715</c:v>
                </c:pt>
                <c:pt idx="149">
                  <c:v>23040.852896414457</c:v>
                </c:pt>
                <c:pt idx="150">
                  <c:v>23126.680073453597</c:v>
                </c:pt>
                <c:pt idx="151">
                  <c:v>23212.826956727215</c:v>
                </c:pt>
                <c:pt idx="152">
                  <c:v>23299.294737141026</c:v>
                </c:pt>
                <c:pt idx="153">
                  <c:v>23386.084610036873</c:v>
                </c:pt>
                <c:pt idx="154">
                  <c:v>23473.197775209261</c:v>
                </c:pt>
                <c:pt idx="155">
                  <c:v>23560.635436921912</c:v>
                </c:pt>
                <c:pt idx="156">
                  <c:v>23648.398803924458</c:v>
                </c:pt>
                <c:pt idx="157">
                  <c:v>23736.489089469069</c:v>
                </c:pt>
                <c:pt idx="158">
                  <c:v>23824.907511327343</c:v>
                </c:pt>
                <c:pt idx="159">
                  <c:v>23913.655291807034</c:v>
                </c:pt>
                <c:pt idx="160">
                  <c:v>24002.733657769018</c:v>
                </c:pt>
                <c:pt idx="161">
                  <c:v>24092.14384064421</c:v>
                </c:pt>
                <c:pt idx="162">
                  <c:v>24181.887076450606</c:v>
                </c:pt>
                <c:pt idx="163">
                  <c:v>24271.96460581039</c:v>
                </c:pt>
                <c:pt idx="164">
                  <c:v>24362.377673967025</c:v>
                </c:pt>
                <c:pt idx="165">
                  <c:v>24453.127530802551</c:v>
                </c:pt>
                <c:pt idx="166">
                  <c:v>24544.215430854794</c:v>
                </c:pt>
                <c:pt idx="167">
                  <c:v>24635.642633334726</c:v>
                </c:pt>
                <c:pt idx="168">
                  <c:v>24727.410402143905</c:v>
                </c:pt>
                <c:pt idx="169">
                  <c:v>24819.520005891889</c:v>
                </c:pt>
                <c:pt idx="170">
                  <c:v>24911.972717913835</c:v>
                </c:pt>
                <c:pt idx="171">
                  <c:v>25004.769816288066</c:v>
                </c:pt>
                <c:pt idx="172">
                  <c:v>25097.912583853737</c:v>
                </c:pt>
                <c:pt idx="173">
                  <c:v>25191.402308228597</c:v>
                </c:pt>
                <c:pt idx="174">
                  <c:v>25285.240281826744</c:v>
                </c:pt>
                <c:pt idx="175">
                  <c:v>25379.427801876551</c:v>
                </c:pt>
                <c:pt idx="176">
                  <c:v>25473.96617043854</c:v>
                </c:pt>
                <c:pt idx="177">
                  <c:v>25568.856694423426</c:v>
                </c:pt>
                <c:pt idx="178">
                  <c:v>25664.100685610149</c:v>
                </c:pt>
                <c:pt idx="179">
                  <c:v>25759.699460664047</c:v>
                </c:pt>
                <c:pt idx="180">
                  <c:v>25855.654341155019</c:v>
                </c:pt>
                <c:pt idx="181">
                  <c:v>25951.966653575822</c:v>
                </c:pt>
                <c:pt idx="182">
                  <c:v>26048.637729360391</c:v>
                </c:pt>
                <c:pt idx="183">
                  <c:v>26145.668904902264</c:v>
                </c:pt>
                <c:pt idx="184">
                  <c:v>26243.061521573021</c:v>
                </c:pt>
                <c:pt idx="185">
                  <c:v>26340.816925740884</c:v>
                </c:pt>
                <c:pt idx="186">
                  <c:v>26438.936468789267</c:v>
                </c:pt>
                <c:pt idx="187">
                  <c:v>26537.421507135507</c:v>
                </c:pt>
                <c:pt idx="188">
                  <c:v>26636.273402249593</c:v>
                </c:pt>
                <c:pt idx="189">
                  <c:v>26735.493520672964</c:v>
                </c:pt>
                <c:pt idx="190">
                  <c:v>26835.083234037476</c:v>
                </c:pt>
                <c:pt idx="191">
                  <c:v>26935.043919084266</c:v>
                </c:pt>
                <c:pt idx="192">
                  <c:v>27035.376957682856</c:v>
                </c:pt>
                <c:pt idx="193">
                  <c:v>27136.083736850222</c:v>
                </c:pt>
                <c:pt idx="194">
                  <c:v>27237.165648769991</c:v>
                </c:pt>
                <c:pt idx="195">
                  <c:v>27338.62409081166</c:v>
                </c:pt>
                <c:pt idx="196">
                  <c:v>27440.460465549935</c:v>
                </c:pt>
                <c:pt idx="197">
                  <c:v>27542.676180784107</c:v>
                </c:pt>
                <c:pt idx="198">
                  <c:v>27645.272649557519</c:v>
                </c:pt>
                <c:pt idx="199">
                  <c:v>27748.251290177119</c:v>
                </c:pt>
                <c:pt idx="200">
                  <c:v>27851.613526233028</c:v>
                </c:pt>
                <c:pt idx="201">
                  <c:v>27955.360786618254</c:v>
                </c:pt>
                <c:pt idx="202">
                  <c:v>28059.49450554841</c:v>
                </c:pt>
                <c:pt idx="203">
                  <c:v>28164.016122581572</c:v>
                </c:pt>
                <c:pt idx="204">
                  <c:v>28268.927082638194</c:v>
                </c:pt>
                <c:pt idx="205">
                  <c:v>28374.228836021022</c:v>
                </c:pt>
                <c:pt idx="206">
                  <c:v>28479.922838435195</c:v>
                </c:pt>
                <c:pt idx="207">
                  <c:v>28586.010551008363</c:v>
                </c:pt>
                <c:pt idx="208">
                  <c:v>28692.493440310875</c:v>
                </c:pt>
                <c:pt idx="209">
                  <c:v>28799.372978376025</c:v>
                </c:pt>
                <c:pt idx="210">
                  <c:v>28906.650642720484</c:v>
                </c:pt>
                <c:pt idx="211">
                  <c:v>29014.327916364615</c:v>
                </c:pt>
                <c:pt idx="212">
                  <c:v>29122.406287853071</c:v>
                </c:pt>
                <c:pt idx="213">
                  <c:v>29230.887251275319</c:v>
                </c:pt>
                <c:pt idx="214">
                  <c:v>29339.772306286322</c:v>
                </c:pt>
                <c:pt idx="215">
                  <c:v>29449.062958127244</c:v>
                </c:pt>
                <c:pt idx="216">
                  <c:v>29558.760717646266</c:v>
                </c:pt>
                <c:pt idx="217">
                  <c:v>29668.867101319502</c:v>
                </c:pt>
                <c:pt idx="218">
                  <c:v>29779.383631271914</c:v>
                </c:pt>
                <c:pt idx="219">
                  <c:v>29890.311835298406</c:v>
                </c:pt>
                <c:pt idx="220">
                  <c:v>30001.653246884882</c:v>
                </c:pt>
                <c:pt idx="221">
                  <c:v>30113.409405229537</c:v>
                </c:pt>
                <c:pt idx="222">
                  <c:v>30225.581855264027</c:v>
                </c:pt>
                <c:pt idx="223">
                  <c:v>30338.172147674872</c:v>
                </c:pt>
                <c:pt idx="224">
                  <c:v>30451.18183892496</c:v>
                </c:pt>
                <c:pt idx="225">
                  <c:v>30564.612491274955</c:v>
                </c:pt>
                <c:pt idx="226">
                  <c:v>30678.465672804959</c:v>
                </c:pt>
                <c:pt idx="227">
                  <c:v>30792.742957436149</c:v>
                </c:pt>
                <c:pt idx="228">
                  <c:v>30907.445924952608</c:v>
                </c:pt>
                <c:pt idx="229">
                  <c:v>31022.576161023055</c:v>
                </c:pt>
                <c:pt idx="230">
                  <c:v>31138.135257222861</c:v>
                </c:pt>
                <c:pt idx="231">
                  <c:v>31254.124811056019</c:v>
                </c:pt>
                <c:pt idx="232">
                  <c:v>31370.546425977205</c:v>
                </c:pt>
                <c:pt idx="233">
                  <c:v>31487.401711413968</c:v>
                </c:pt>
                <c:pt idx="234">
                  <c:v>31604.692282788983</c:v>
                </c:pt>
                <c:pt idx="235">
                  <c:v>31722.419761542369</c:v>
                </c:pt>
                <c:pt idx="236">
                  <c:v>31840.585775154123</c:v>
                </c:pt>
                <c:pt idx="237">
                  <c:v>31959.191957166557</c:v>
                </c:pt>
                <c:pt idx="238">
                  <c:v>32078.239947207006</c:v>
                </c:pt>
                <c:pt idx="239">
                  <c:v>32197.731391010358</c:v>
                </c:pt>
                <c:pt idx="240">
                  <c:v>32317.667940441872</c:v>
                </c:pt>
                <c:pt idx="241">
                  <c:v>32438.051253520018</c:v>
                </c:pt>
                <c:pt idx="242">
                  <c:v>32558.88299443938</c:v>
                </c:pt>
                <c:pt idx="243">
                  <c:v>32680.16483359367</c:v>
                </c:pt>
                <c:pt idx="244">
                  <c:v>32801.898447598811</c:v>
                </c:pt>
                <c:pt idx="245">
                  <c:v>32924.085519316119</c:v>
                </c:pt>
                <c:pt idx="246">
                  <c:v>33046.727737875553</c:v>
                </c:pt>
                <c:pt idx="247">
                  <c:v>33169.826798699149</c:v>
                </c:pt>
                <c:pt idx="248">
                  <c:v>33293.384403524302</c:v>
                </c:pt>
                <c:pt idx="249">
                  <c:v>33417.402260427436</c:v>
                </c:pt>
                <c:pt idx="250">
                  <c:v>33541.882083847529</c:v>
                </c:pt>
                <c:pt idx="251">
                  <c:v>33666.825594609851</c:v>
                </c:pt>
                <c:pt idx="252">
                  <c:v>33792.234519949779</c:v>
                </c:pt>
                <c:pt idx="253">
                  <c:v>33918.110593536592</c:v>
                </c:pt>
                <c:pt idx="254">
                  <c:v>34044.455555497523</c:v>
                </c:pt>
                <c:pt idx="255">
                  <c:v>34171.271152441732</c:v>
                </c:pt>
                <c:pt idx="256">
                  <c:v>34298.55913748459</c:v>
                </c:pt>
                <c:pt idx="257">
                  <c:v>34426.321270271714</c:v>
                </c:pt>
                <c:pt idx="258">
                  <c:v>34554.559317003484</c:v>
                </c:pt>
                <c:pt idx="259">
                  <c:v>34683.27505045932</c:v>
                </c:pt>
                <c:pt idx="260">
                  <c:v>34812.470250022285</c:v>
                </c:pt>
                <c:pt idx="261">
                  <c:v>34942.146701703598</c:v>
                </c:pt>
                <c:pt idx="262">
                  <c:v>35072.306198167462</c:v>
                </c:pt>
                <c:pt idx="263">
                  <c:v>35202.950538755642</c:v>
                </c:pt>
                <c:pt idx="264">
                  <c:v>35334.081529512492</c:v>
                </c:pt>
                <c:pt idx="265">
                  <c:v>35465.700983209936</c:v>
                </c:pt>
                <c:pt idx="266">
                  <c:v>35597.810719372399</c:v>
                </c:pt>
                <c:pt idx="267">
                  <c:v>35730.41256430206</c:v>
                </c:pt>
                <c:pt idx="268">
                  <c:v>35863.508351104079</c:v>
                </c:pt>
                <c:pt idx="269">
                  <c:v>35997.099919711931</c:v>
                </c:pt>
                <c:pt idx="270">
                  <c:v>36131.189116912865</c:v>
                </c:pt>
                <c:pt idx="271">
                  <c:v>36265.777796373361</c:v>
                </c:pt>
                <c:pt idx="272">
                  <c:v>36400.867818664861</c:v>
                </c:pt>
                <c:pt idx="273">
                  <c:v>36536.461051289385</c:v>
                </c:pt>
                <c:pt idx="274">
                  <c:v>36672.559368705435</c:v>
                </c:pt>
                <c:pt idx="275">
                  <c:v>36809.164652353866</c:v>
                </c:pt>
                <c:pt idx="276">
                  <c:v>36946.278790683871</c:v>
                </c:pt>
                <c:pt idx="277">
                  <c:v>37083.903679179188</c:v>
                </c:pt>
                <c:pt idx="278">
                  <c:v>37222.041220384133</c:v>
                </c:pt>
                <c:pt idx="279">
                  <c:v>37360.693323930049</c:v>
                </c:pt>
                <c:pt idx="280">
                  <c:v>37499.86190656168</c:v>
                </c:pt>
                <c:pt idx="281">
                  <c:v>37639.548892163635</c:v>
                </c:pt>
                <c:pt idx="282">
                  <c:v>37779.756211786953</c:v>
                </c:pt>
                <c:pt idx="283">
                  <c:v>37920.485803675852</c:v>
                </c:pt>
                <c:pt idx="284">
                  <c:v>38061.739613294543</c:v>
                </c:pt>
                <c:pt idx="285">
                  <c:v>38203.519593354074</c:v>
                </c:pt>
                <c:pt idx="286">
                  <c:v>38345.827703839299</c:v>
                </c:pt>
                <c:pt idx="287">
                  <c:v>38488.665912036115</c:v>
                </c:pt>
                <c:pt idx="288">
                  <c:v>38632.036192558444</c:v>
                </c:pt>
                <c:pt idx="289">
                  <c:v>38775.940527375737</c:v>
                </c:pt>
                <c:pt idx="290">
                  <c:v>38920.380905840204</c:v>
                </c:pt>
                <c:pt idx="291">
                  <c:v>39065.359324714453</c:v>
                </c:pt>
                <c:pt idx="292">
                  <c:v>39210.877788199017</c:v>
                </c:pt>
                <c:pt idx="293">
                  <c:v>39356.938307960059</c:v>
                </c:pt>
                <c:pt idx="294">
                  <c:v>39503.542903157206</c:v>
                </c:pt>
                <c:pt idx="295">
                  <c:v>39650.693600471459</c:v>
                </c:pt>
                <c:pt idx="296">
                  <c:v>39798.392434133224</c:v>
                </c:pt>
                <c:pt idx="297">
                  <c:v>39946.641445950365</c:v>
                </c:pt>
                <c:pt idx="298">
                  <c:v>40095.442685336544</c:v>
                </c:pt>
                <c:pt idx="299">
                  <c:v>40244.798209339417</c:v>
                </c:pt>
                <c:pt idx="300">
                  <c:v>40394.710082669197</c:v>
                </c:pt>
                <c:pt idx="301">
                  <c:v>40545.180377727149</c:v>
                </c:pt>
                <c:pt idx="302">
                  <c:v>40696.211174634176</c:v>
                </c:pt>
                <c:pt idx="303">
                  <c:v>40847.804561259691</c:v>
                </c:pt>
                <c:pt idx="304">
                  <c:v>40999.962633250383</c:v>
                </c:pt>
                <c:pt idx="305">
                  <c:v>41152.687494059239</c:v>
                </c:pt>
                <c:pt idx="306">
                  <c:v>41305.981254974613</c:v>
                </c:pt>
                <c:pt idx="307">
                  <c:v>41459.846035149414</c:v>
                </c:pt>
                <c:pt idx="308">
                  <c:v>41614.283961630317</c:v>
                </c:pt>
                <c:pt idx="309">
                  <c:v>41769.297169387384</c:v>
                </c:pt>
                <c:pt idx="310">
                  <c:v>41924.887801343379</c:v>
                </c:pt>
                <c:pt idx="311">
                  <c:v>42081.058008403379</c:v>
                </c:pt>
                <c:pt idx="312">
                  <c:v>42237.809949484683</c:v>
                </c:pt>
                <c:pt idx="313">
                  <c:v>42395.145791546507</c:v>
                </c:pt>
                <c:pt idx="314">
                  <c:v>42553.067709620009</c:v>
                </c:pt>
                <c:pt idx="315">
                  <c:v>42711.57788683835</c:v>
                </c:pt>
                <c:pt idx="316">
                  <c:v>42870.678514466839</c:v>
                </c:pt>
                <c:pt idx="317">
                  <c:v>43030.371791933198</c:v>
                </c:pt>
                <c:pt idx="318">
                  <c:v>43190.659926858163</c:v>
                </c:pt>
                <c:pt idx="319">
                  <c:v>43351.545135085704</c:v>
                </c:pt>
                <c:pt idx="320">
                  <c:v>43513.029640713896</c:v>
                </c:pt>
                <c:pt idx="321">
                  <c:v>43675.115676125577</c:v>
                </c:pt>
                <c:pt idx="322">
                  <c:v>43837.805482019125</c:v>
                </c:pt>
                <c:pt idx="323">
                  <c:v>44001.101307439654</c:v>
                </c:pt>
                <c:pt idx="324">
                  <c:v>44165.00540980987</c:v>
                </c:pt>
                <c:pt idx="325">
                  <c:v>44329.520054961402</c:v>
                </c:pt>
                <c:pt idx="326">
                  <c:v>44494.647517166144</c:v>
                </c:pt>
                <c:pt idx="327">
                  <c:v>44660.390079167591</c:v>
                </c:pt>
                <c:pt idx="328">
                  <c:v>44826.750032212483</c:v>
                </c:pt>
                <c:pt idx="329">
                  <c:v>44993.729676082476</c:v>
                </c:pt>
                <c:pt idx="330">
                  <c:v>45161.331319125886</c:v>
                </c:pt>
                <c:pt idx="331">
                  <c:v>45329.557278289634</c:v>
                </c:pt>
                <c:pt idx="332">
                  <c:v>45498.409879151252</c:v>
                </c:pt>
                <c:pt idx="333">
                  <c:v>45667.891455951089</c:v>
                </c:pt>
                <c:pt idx="334">
                  <c:v>45838.004351624513</c:v>
                </c:pt>
                <c:pt idx="335">
                  <c:v>46008.75091783431</c:v>
                </c:pt>
                <c:pt idx="336">
                  <c:v>46180.133515003239</c:v>
                </c:pt>
                <c:pt idx="337">
                  <c:v>46352.154512346649</c:v>
                </c:pt>
                <c:pt idx="338">
                  <c:v>46524.816287905131</c:v>
                </c:pt>
                <c:pt idx="339">
                  <c:v>46698.121228577562</c:v>
                </c:pt>
                <c:pt idx="340">
                  <c:v>46872.071730154021</c:v>
                </c:pt>
                <c:pt idx="341">
                  <c:v>47046.670197348853</c:v>
                </c:pt>
                <c:pt idx="342">
                  <c:v>47221.919043833972</c:v>
                </c:pt>
                <c:pt idx="343">
                  <c:v>47397.820692272253</c:v>
                </c:pt>
                <c:pt idx="344">
                  <c:v>47574.377574350969</c:v>
                </c:pt>
                <c:pt idx="345">
                  <c:v>47751.592130815414</c:v>
                </c:pt>
                <c:pt idx="346">
                  <c:v>47929.466811502709</c:v>
                </c:pt>
                <c:pt idx="347">
                  <c:v>48108.004075375567</c:v>
                </c:pt>
                <c:pt idx="348">
                  <c:v>48287.206390556334</c:v>
                </c:pt>
                <c:pt idx="349">
                  <c:v>48467.076234361157</c:v>
                </c:pt>
                <c:pt idx="350">
                  <c:v>48647.616093334153</c:v>
                </c:pt>
                <c:pt idx="351">
                  <c:v>48828.82846328181</c:v>
                </c:pt>
                <c:pt idx="352">
                  <c:v>49010.71584930754</c:v>
                </c:pt>
                <c:pt idx="353">
                  <c:v>49193.280765846204</c:v>
                </c:pt>
                <c:pt idx="354">
                  <c:v>49376.52573669899</c:v>
                </c:pt>
                <c:pt idx="355">
                  <c:v>49560.453295068204</c:v>
                </c:pt>
                <c:pt idx="356">
                  <c:v>49745.065983592314</c:v>
                </c:pt>
                <c:pt idx="357">
                  <c:v>49930.366354381207</c:v>
                </c:pt>
                <c:pt idx="358">
                  <c:v>50116.356969051281</c:v>
                </c:pt>
                <c:pt idx="359">
                  <c:v>50303.04039876099</c:v>
                </c:pt>
              </c:numCache>
            </c:numRef>
          </c:val>
        </c:ser>
        <c:ser>
          <c:idx val="2"/>
          <c:order val="2"/>
          <c:spPr>
            <a:ln w="25400">
              <a:noFill/>
            </a:ln>
          </c:spPr>
          <c:val>
            <c:numRef>
              <c:f>Sheet1!$B$272</c:f>
              <c:numCache>
                <c:formatCode>_("$"* #,##0.00_);_("$"* \(#,##0.00\);_("$"* "-"??_);_(@_)</c:formatCode>
                <c:ptCount val="1"/>
                <c:pt idx="0">
                  <c:v>50490.43</c:v>
                </c:pt>
              </c:numCache>
            </c:numRef>
          </c:val>
        </c:ser>
        <c:axId val="97770112"/>
        <c:axId val="77201792"/>
      </c:areaChart>
      <c:catAx>
        <c:axId val="97770112"/>
        <c:scaling>
          <c:orientation val="minMax"/>
        </c:scaling>
        <c:axPos val="b"/>
        <c:tickLblPos val="nextTo"/>
        <c:crossAx val="77201792"/>
        <c:crosses val="autoZero"/>
        <c:auto val="1"/>
        <c:lblAlgn val="ctr"/>
        <c:lblOffset val="100"/>
        <c:tickLblSkip val="12"/>
      </c:catAx>
      <c:valAx>
        <c:axId val="77201792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97770112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[1]Office!$X$7</c:f>
              <c:strCache>
                <c:ptCount val="1"/>
                <c:pt idx="0">
                  <c:v>NCREIF Office Cap Rates</c:v>
                </c:pt>
              </c:strCache>
            </c:strRef>
          </c:tx>
          <c:spPr>
            <a:ln w="444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[1]Office!$W$9:$W$41</c:f>
              <c:numCache>
                <c:formatCode>General</c:formatCode>
                <c:ptCount val="33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</c:numCache>
            </c:numRef>
          </c:cat>
          <c:val>
            <c:numRef>
              <c:f>[1]Office!$Y$9:$Y$41</c:f>
              <c:numCache>
                <c:formatCode>General</c:formatCode>
                <c:ptCount val="33"/>
                <c:pt idx="0">
                  <c:v>8.5573818898502421E-2</c:v>
                </c:pt>
                <c:pt idx="1">
                  <c:v>7.6890136501760908E-2</c:v>
                </c:pt>
                <c:pt idx="2">
                  <c:v>7.1179415932540277E-2</c:v>
                </c:pt>
                <c:pt idx="3">
                  <c:v>6.9318882197435969E-2</c:v>
                </c:pt>
                <c:pt idx="4">
                  <c:v>7.1170006349789317E-2</c:v>
                </c:pt>
                <c:pt idx="5">
                  <c:v>7.1893294086306583E-2</c:v>
                </c:pt>
                <c:pt idx="6">
                  <c:v>6.8371235376209219E-2</c:v>
                </c:pt>
                <c:pt idx="7">
                  <c:v>7.1037023770087693E-2</c:v>
                </c:pt>
                <c:pt idx="8">
                  <c:v>6.8474874129163324E-2</c:v>
                </c:pt>
                <c:pt idx="9">
                  <c:v>6.8698386868322581E-2</c:v>
                </c:pt>
                <c:pt idx="10">
                  <c:v>6.4405531432196156E-2</c:v>
                </c:pt>
                <c:pt idx="11">
                  <c:v>6.2123161405020721E-2</c:v>
                </c:pt>
                <c:pt idx="12">
                  <c:v>6.2125396438668878E-2</c:v>
                </c:pt>
                <c:pt idx="13">
                  <c:v>6.6666954360663139E-2</c:v>
                </c:pt>
                <c:pt idx="14">
                  <c:v>7.6877394753418413E-2</c:v>
                </c:pt>
                <c:pt idx="15">
                  <c:v>8.3777254792109707E-2</c:v>
                </c:pt>
                <c:pt idx="16">
                  <c:v>9.0160564046222261E-2</c:v>
                </c:pt>
                <c:pt idx="17">
                  <c:v>9.2559129141475752E-2</c:v>
                </c:pt>
                <c:pt idx="18">
                  <c:v>8.552389376855403E-2</c:v>
                </c:pt>
                <c:pt idx="19">
                  <c:v>8.8149195156221952E-2</c:v>
                </c:pt>
                <c:pt idx="20">
                  <c:v>8.1240720912016715E-2</c:v>
                </c:pt>
                <c:pt idx="21">
                  <c:v>7.6938601778612323E-2</c:v>
                </c:pt>
                <c:pt idx="22">
                  <c:v>8.0625429605691648E-2</c:v>
                </c:pt>
                <c:pt idx="23">
                  <c:v>8.495854297530965E-2</c:v>
                </c:pt>
                <c:pt idx="24">
                  <c:v>8.5502440347874853E-2</c:v>
                </c:pt>
                <c:pt idx="25">
                  <c:v>8.1222350967727563E-2</c:v>
                </c:pt>
                <c:pt idx="26">
                  <c:v>7.5637823109320754E-2</c:v>
                </c:pt>
                <c:pt idx="27">
                  <c:v>6.6243651692099462E-2</c:v>
                </c:pt>
                <c:pt idx="28">
                  <c:v>6.0474782794595956E-2</c:v>
                </c:pt>
                <c:pt idx="29">
                  <c:v>5.2581234279501392E-2</c:v>
                </c:pt>
                <c:pt idx="30">
                  <c:v>4.9783493216448677E-2</c:v>
                </c:pt>
                <c:pt idx="31">
                  <c:v>6.6134949017811084E-2</c:v>
                </c:pt>
                <c:pt idx="32">
                  <c:v>6.8201758493658532E-2</c:v>
                </c:pt>
              </c:numCache>
            </c:numRef>
          </c:val>
        </c:ser>
        <c:marker val="1"/>
        <c:axId val="77207424"/>
        <c:axId val="77208960"/>
      </c:lineChart>
      <c:catAx>
        <c:axId val="77207424"/>
        <c:scaling>
          <c:orientation val="minMax"/>
        </c:scaling>
        <c:axPos val="b"/>
        <c:numFmt formatCode="General" sourceLinked="1"/>
        <c:tickLblPos val="nextTo"/>
        <c:crossAx val="77208960"/>
        <c:crosses val="autoZero"/>
        <c:auto val="1"/>
        <c:lblAlgn val="ctr"/>
        <c:lblOffset val="100"/>
      </c:catAx>
      <c:valAx>
        <c:axId val="77208960"/>
        <c:scaling>
          <c:orientation val="minMax"/>
          <c:min val="4.0000000000000056E-2"/>
        </c:scaling>
        <c:axPos val="l"/>
        <c:numFmt formatCode="General" sourceLinked="1"/>
        <c:tickLblPos val="nextTo"/>
        <c:crossAx val="7720742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0.06948</cdr:x>
      <cdr:y>0.10996</cdr:y>
    </cdr:from>
    <cdr:to>
      <cdr:x>0.17495</cdr:x>
      <cdr:y>0.25527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2436" y="6919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0.0348</cdr:x>
      <cdr:y>0.03664</cdr:y>
    </cdr:from>
    <cdr:to>
      <cdr:x>0.24989</cdr:x>
      <cdr:y>0.11867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743" y="164696"/>
          <a:ext cx="1704318" cy="368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FFFF00"/>
              </a:solidFill>
            </a:rPr>
            <a:t>$50,490.43 payment</a:t>
          </a:r>
        </a:p>
      </cdr:txBody>
    </cdr:sp>
  </cdr:relSizeAnchor>
  <cdr:relSizeAnchor xmlns:cdr="http://schemas.openxmlformats.org/drawingml/2006/chartDrawing">
    <cdr:from>
      <cdr:x>0.42094</cdr:x>
      <cdr:y>0.23664</cdr:y>
    </cdr:from>
    <cdr:to>
      <cdr:x>0.69793</cdr:x>
      <cdr:y>0.3313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42435" y="1261859"/>
          <a:ext cx="2067821" cy="504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>
              <a:solidFill>
                <a:srgbClr val="FFFF00"/>
              </a:solidFill>
            </a:rPr>
            <a:t>Principal Payment</a:t>
          </a:r>
        </a:p>
      </cdr:txBody>
    </cdr:sp>
  </cdr:relSizeAnchor>
  <cdr:relSizeAnchor xmlns:cdr="http://schemas.openxmlformats.org/drawingml/2006/chartDrawing">
    <cdr:from>
      <cdr:x>0.2301</cdr:x>
      <cdr:y>0.61985</cdr:y>
    </cdr:from>
    <cdr:to>
      <cdr:x>0.49993</cdr:x>
      <cdr:y>0.72895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3234" y="2786216"/>
          <a:ext cx="2138027" cy="4903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>
              <a:solidFill>
                <a:srgbClr val="FFFF00"/>
              </a:solidFill>
            </a:rPr>
            <a:t>Interest</a:t>
          </a:r>
          <a:r>
            <a:rPr lang="en-US" sz="2000" baseline="0" dirty="0">
              <a:solidFill>
                <a:srgbClr val="FFFF00"/>
              </a:solidFill>
            </a:rPr>
            <a:t> Payment</a:t>
          </a:r>
          <a:endParaRPr lang="en-US" sz="20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0.01909</cdr:x>
      <cdr:y>0.3899</cdr:y>
    </cdr:from>
    <cdr:to>
      <cdr:x>0.13449</cdr:x>
      <cdr:y>0.59333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1261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rgbClr val="FFFF00"/>
              </a:solidFill>
            </a:rPr>
            <a:t>$37,250.00</a:t>
          </a:r>
          <a:endParaRPr lang="en-US" sz="1100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0.01909</cdr:x>
      <cdr:y>0.13562</cdr:y>
    </cdr:from>
    <cdr:to>
      <cdr:x>0.13449</cdr:x>
      <cdr:y>0.20343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1261" y="6096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rgbClr val="FFFF00"/>
              </a:solidFill>
            </a:rPr>
            <a:t>$13,240.43</a:t>
          </a:r>
          <a:endParaRPr lang="en-US" sz="1100" dirty="0">
            <a:solidFill>
              <a:srgbClr val="FFFF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40386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----- Creating Solutions for Complex Real Estate Issues -----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76200" y="6172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chemeClr val="tx2"/>
                </a:solidFill>
                <a:latin typeface="Calisto MT" pitchFamily="18" charset="0"/>
                <a:cs typeface="Times New Roman" pitchFamily="18" charset="0"/>
              </a:rPr>
              <a:t>BARTRAM</a:t>
            </a:r>
            <a:r>
              <a:rPr lang="en-US" sz="2400" b="1" baseline="0" dirty="0" smtClean="0">
                <a:latin typeface="Calisto MT" pitchFamily="18" charset="0"/>
                <a:cs typeface="Times New Roman" pitchFamily="18" charset="0"/>
              </a:rPr>
              <a:t> </a:t>
            </a:r>
            <a:r>
              <a:rPr lang="en-US" sz="2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sto MT" pitchFamily="18" charset="0"/>
                <a:cs typeface="Times New Roman" pitchFamily="18" charset="0"/>
              </a:rPr>
              <a:t>&amp;</a:t>
            </a:r>
            <a:r>
              <a:rPr lang="en-US" sz="2400" b="1" baseline="0" dirty="0" smtClean="0">
                <a:latin typeface="Calisto MT" pitchFamily="18" charset="0"/>
                <a:cs typeface="Times New Roman" pitchFamily="18" charset="0"/>
              </a:rPr>
              <a:t> </a:t>
            </a:r>
            <a:r>
              <a:rPr lang="en-US" sz="2400" b="1" baseline="0" dirty="0" smtClean="0">
                <a:solidFill>
                  <a:schemeClr val="tx2"/>
                </a:solidFill>
                <a:latin typeface="Calisto MT" pitchFamily="18" charset="0"/>
                <a:cs typeface="Times New Roman" pitchFamily="18" charset="0"/>
              </a:rPr>
              <a:t>COCHRAN</a:t>
            </a:r>
            <a:endParaRPr lang="en-US" sz="2400" b="1" baseline="0" dirty="0">
              <a:solidFill>
                <a:schemeClr val="tx2"/>
              </a:solidFill>
              <a:latin typeface="Calisto MT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038600" y="62484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----- Creating Solutions for Complex Real Estate Issues -----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aseline="0">
                <a:latin typeface="Calisto MT" pitchFamily="18" charset="0"/>
              </a:defRPr>
            </a:lvl1pPr>
            <a:lvl2pPr>
              <a:defRPr sz="2800" baseline="0">
                <a:latin typeface="Calisto MT" pitchFamily="18" charset="0"/>
              </a:defRPr>
            </a:lvl2pPr>
            <a:lvl3pPr>
              <a:defRPr sz="2400" baseline="0">
                <a:latin typeface="Calisto MT" pitchFamily="18" charset="0"/>
              </a:defRPr>
            </a:lvl3pPr>
            <a:lvl4pPr>
              <a:defRPr sz="2000" baseline="0">
                <a:latin typeface="Calisto MT" pitchFamily="18" charset="0"/>
              </a:defRPr>
            </a:lvl4pPr>
            <a:lvl5pPr>
              <a:defRPr sz="2000" baseline="0">
                <a:latin typeface="Calisto MT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aseline="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59B7-E16B-48C9-807B-BD73004EACD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FC4FC-260A-47E4-82FD-609362D34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chemeClr val="tx2"/>
                </a:solidFill>
                <a:latin typeface="Calisto MT" pitchFamily="18" charset="0"/>
                <a:cs typeface="Times New Roman" pitchFamily="18" charset="0"/>
              </a:rPr>
              <a:t>BARTRAM</a:t>
            </a:r>
            <a:r>
              <a:rPr lang="en-US" sz="2400" b="1" baseline="0" dirty="0" smtClean="0">
                <a:latin typeface="Calisto MT" pitchFamily="18" charset="0"/>
                <a:cs typeface="Times New Roman" pitchFamily="18" charset="0"/>
              </a:rPr>
              <a:t> </a:t>
            </a:r>
            <a:r>
              <a:rPr lang="en-US" sz="2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sto MT" pitchFamily="18" charset="0"/>
                <a:cs typeface="Times New Roman" pitchFamily="18" charset="0"/>
              </a:rPr>
              <a:t>&amp;</a:t>
            </a:r>
            <a:r>
              <a:rPr lang="en-US" sz="2400" b="1" baseline="0" dirty="0" smtClean="0">
                <a:latin typeface="Calisto MT" pitchFamily="18" charset="0"/>
                <a:cs typeface="Times New Roman" pitchFamily="18" charset="0"/>
              </a:rPr>
              <a:t> </a:t>
            </a:r>
            <a:r>
              <a:rPr lang="en-US" sz="2400" b="1" baseline="0" dirty="0" smtClean="0">
                <a:solidFill>
                  <a:schemeClr val="tx2"/>
                </a:solidFill>
                <a:latin typeface="Calisto MT" pitchFamily="18" charset="0"/>
                <a:cs typeface="Times New Roman" pitchFamily="18" charset="0"/>
              </a:rPr>
              <a:t>COCHRAN</a:t>
            </a:r>
            <a:endParaRPr lang="en-US" sz="2400" b="1" baseline="0" dirty="0">
              <a:solidFill>
                <a:schemeClr val="tx2"/>
              </a:solidFill>
              <a:latin typeface="Calisto MT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alisto MT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Calisto MT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Calisto MT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Calisto MT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Calisto MT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Calisto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Excel_2007_Workbook10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Excel_2007_Workbook4.xlsx"/><Relationship Id="rId5" Type="http://schemas.openxmlformats.org/officeDocument/2006/relationships/package" Target="../embeddings/Microsoft_Office_Excel_2007_Workbook3.xlsx"/><Relationship Id="rId4" Type="http://schemas.openxmlformats.org/officeDocument/2006/relationships/package" Target="../embeddings/Microsoft_Office_Excel_2007_Workbook2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5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 Estate Math for Attorneys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 Louargand, Ph.D., CRE</a:t>
            </a:r>
            <a:r>
              <a:rPr lang="en-US" sz="2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®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FRICS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&amp;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Maura Cochran, CRE</a:t>
            </a:r>
            <a:r>
              <a:rPr lang="en-US" sz="2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®</a:t>
            </a:r>
            <a:endParaRPr lang="en-US" sz="20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Financing</a:t>
            </a:r>
          </a:p>
          <a:p>
            <a:endParaRPr lang="en-US" dirty="0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685800" y="1066800"/>
          <a:ext cx="6953250" cy="5486400"/>
        </p:xfrm>
        <a:graphic>
          <a:graphicData uri="http://schemas.openxmlformats.org/presentationml/2006/ole">
            <p:oleObj spid="_x0000_s18433" name="Document" r:id="rId3" imgW="5952018" imgH="469292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85799" y="838200"/>
          <a:ext cx="7947315" cy="2819400"/>
        </p:xfrm>
        <a:graphic>
          <a:graphicData uri="http://schemas.openxmlformats.org/presentationml/2006/ole">
            <p:oleObj spid="_x0000_s21506" name="Document" r:id="rId3" imgW="5952018" imgH="211195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81000" y="762000"/>
          <a:ext cx="8105775" cy="2962275"/>
        </p:xfrm>
        <a:graphic>
          <a:graphicData uri="http://schemas.openxmlformats.org/presentationml/2006/ole">
            <p:oleObj spid="_x0000_s22530" name="Document" r:id="rId3" imgW="5952018" imgH="2706679" progId="Word.Document.12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133600" y="3962400"/>
          <a:ext cx="4000500" cy="2006600"/>
        </p:xfrm>
        <a:graphic>
          <a:graphicData uri="http://schemas.openxmlformats.org/presentationml/2006/ole">
            <p:oleObj spid="_x0000_s22533" name="Worksheet" r:id="rId4" imgW="3695779" imgH="20066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Same concepts as Finance,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just </a:t>
            </a:r>
            <a:r>
              <a:rPr lang="en-US" sz="3200" dirty="0" smtClean="0"/>
              <a:t>different names</a:t>
            </a:r>
            <a:endParaRPr lang="en-US" sz="3200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0" y="1828800"/>
          <a:ext cx="8639175" cy="3343275"/>
        </p:xfrm>
        <a:graphic>
          <a:graphicData uri="http://schemas.openxmlformats.org/presentationml/2006/ole">
            <p:oleObj spid="_x0000_s24579" name="Document" r:id="rId3" imgW="5952018" imgH="230503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Discount and Cap Rate Variations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“Trailing Cap”- last 12 months’ NOI/Price</a:t>
            </a:r>
          </a:p>
          <a:p>
            <a:r>
              <a:rPr lang="en-US" sz="1600" dirty="0" smtClean="0"/>
              <a:t>“Going-in Cap” – pro-forma year 1 rents/Price</a:t>
            </a:r>
          </a:p>
          <a:p>
            <a:r>
              <a:rPr lang="en-US" sz="1600" dirty="0" smtClean="0"/>
              <a:t>“Trended Rents Cap” – pro-forma using rent growth assumptions in year 1/ Price</a:t>
            </a:r>
          </a:p>
          <a:p>
            <a:r>
              <a:rPr lang="en-US" sz="1600" dirty="0"/>
              <a:t>Exit Cap Rate – when using a discount rate to find the Present Value or IRR an </a:t>
            </a:r>
            <a:r>
              <a:rPr lang="en-US" sz="1600" dirty="0" smtClean="0"/>
              <a:t>assumption about </a:t>
            </a:r>
            <a:r>
              <a:rPr lang="en-US" sz="1600" dirty="0"/>
              <a:t>what the property will sell for at the end of the analysis – usual “conservative” estimate is 50 basis points above the going-in cap rate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Reported Cap Rate – Seller’s is always lower than the Buyer’s but higher than the Broker’s</a:t>
            </a:r>
          </a:p>
          <a:p>
            <a:r>
              <a:rPr lang="en-US" sz="1600" dirty="0" smtClean="0"/>
              <a:t>IRR – universally accepted as if it’s real when in fact it’s totally fiction</a:t>
            </a:r>
          </a:p>
          <a:p>
            <a:r>
              <a:rPr lang="en-US" sz="1600" dirty="0"/>
              <a:t>IRR Flaws – </a:t>
            </a:r>
            <a:r>
              <a:rPr lang="en-US" sz="1600" dirty="0" smtClean="0"/>
              <a:t> it is </a:t>
            </a:r>
            <a:r>
              <a:rPr lang="en-US" sz="1600" dirty="0"/>
              <a:t>only correct if interim cash flows are reinvested at the same rate. Never    </a:t>
            </a:r>
            <a:r>
              <a:rPr lang="en-US" sz="1600" dirty="0" smtClean="0"/>
              <a:t>happens</a:t>
            </a:r>
            <a:r>
              <a:rPr lang="en-US" sz="1600" dirty="0"/>
              <a:t>.</a:t>
            </a:r>
          </a:p>
          <a:p>
            <a:pPr lvl="0"/>
            <a:r>
              <a:rPr lang="en-US" sz="1600" dirty="0"/>
              <a:t>If there are negative cash flows during ownership the IRR may have multiple solutions or no solution</a:t>
            </a:r>
          </a:p>
          <a:p>
            <a:pPr lvl="0"/>
            <a:r>
              <a:rPr lang="en-US" sz="1600" dirty="0"/>
              <a:t>People in investment committee meetings waste endless hours discussing them as if they existed </a:t>
            </a:r>
            <a:r>
              <a:rPr lang="en-US" sz="1600" b="1" i="1" dirty="0"/>
              <a:t>prospectively</a:t>
            </a:r>
            <a:r>
              <a:rPr lang="en-US" sz="1600" dirty="0"/>
              <a:t> when their only legitimate use is </a:t>
            </a:r>
            <a:r>
              <a:rPr lang="en-US" sz="1600" b="1" i="1" dirty="0"/>
              <a:t>retrospectively</a:t>
            </a:r>
            <a:r>
              <a:rPr lang="en-US" sz="1600" dirty="0"/>
              <a:t> for keeping score.</a:t>
            </a:r>
          </a:p>
          <a:p>
            <a:endParaRPr lang="en-US" sz="1600" dirty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Decomposing Returns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Spread Investing – see the spread over Treasuries as a risk premium because that’s what it is</a:t>
            </a:r>
          </a:p>
          <a:p>
            <a:r>
              <a:rPr lang="en-US" sz="1800" dirty="0" smtClean="0"/>
              <a:t>5% Real – typical pension plan return target = Inflation rate + 5%</a:t>
            </a:r>
          </a:p>
          <a:p>
            <a:r>
              <a:rPr lang="en-US" sz="1800" dirty="0"/>
              <a:t>Partitioned IRR – using a discounted cash flow model to indicate how much of total return </a:t>
            </a:r>
            <a:r>
              <a:rPr lang="en-US" sz="1800" dirty="0" smtClean="0"/>
              <a:t>is </a:t>
            </a:r>
            <a:r>
              <a:rPr lang="en-US" sz="1800" dirty="0"/>
              <a:t>coming from income and how much from expected appreciation. That’s where the exit cap rate becomes a tempting tool. As each cycle ages, the balance shifts overwhelmingly toward appreciation, a signal that it’s time to go.</a:t>
            </a:r>
          </a:p>
          <a:p>
            <a:r>
              <a:rPr lang="en-US" sz="1800" dirty="0"/>
              <a:t> </a:t>
            </a:r>
            <a:r>
              <a:rPr lang="en-US" sz="1800" dirty="0" smtClean="0"/>
              <a:t>Weighted Average Cost of Capital – WACC – each component of the capital stack times it’s rate, added up </a:t>
            </a:r>
          </a:p>
          <a:p>
            <a:pPr lvl="1"/>
            <a:r>
              <a:rPr lang="en-US" sz="1400" dirty="0" smtClean="0"/>
              <a:t>Loan to Value Percent x APR + Equity Percent x equity’s required rate of return = WACC or</a:t>
            </a:r>
          </a:p>
          <a:p>
            <a:pPr lvl="1">
              <a:buNone/>
            </a:pPr>
            <a:r>
              <a:rPr lang="en-US" sz="1400" dirty="0" smtClean="0"/>
              <a:t>       Overall Cap Rate</a:t>
            </a:r>
            <a:endParaRPr lang="en-US" sz="1400" dirty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241759" y="288427"/>
          <a:ext cx="8660482" cy="6281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18487" cy="595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Estate Math for Attorneys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VALUATION</a:t>
            </a:r>
          </a:p>
          <a:p>
            <a:pPr lvl="1"/>
            <a:r>
              <a:rPr lang="en-US" sz="2400" dirty="0"/>
              <a:t>Capitalization Rate, Discount Rate, Cash on Cash return, Internal Rate of Return</a:t>
            </a:r>
          </a:p>
          <a:p>
            <a:r>
              <a:rPr lang="en-US" sz="2800" dirty="0"/>
              <a:t>FINANCING</a:t>
            </a:r>
          </a:p>
          <a:p>
            <a:pPr lvl="1"/>
            <a:r>
              <a:rPr lang="en-US" sz="2400" dirty="0"/>
              <a:t>Interest rates – fixed and variable, rate versus spread, reference rates, term versus amortization, 360 day convention versus actual interest rate calculations – effect on cost of funds. APR’s and Amortization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457200"/>
            <a:ext cx="3352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81000" y="1981200"/>
          <a:ext cx="8166100" cy="609600"/>
        </p:xfrm>
        <a:graphic>
          <a:graphicData uri="http://schemas.openxmlformats.org/presentationml/2006/ole">
            <p:oleObj spid="_x0000_s23557" name="Worksheet" r:id="rId3" imgW="8166119" imgH="800190" progId="Excel.Sheet.12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88950" y="2524125"/>
          <a:ext cx="8166100" cy="1809750"/>
        </p:xfrm>
        <a:graphic>
          <a:graphicData uri="http://schemas.openxmlformats.org/presentationml/2006/ole">
            <p:oleObj spid="_x0000_s23558" name="Worksheet" r:id="rId4" imgW="8166119" imgH="1809705" progId="Excel.Sheet.12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57200" y="4343400"/>
          <a:ext cx="8166100" cy="1809750"/>
        </p:xfrm>
        <a:graphic>
          <a:graphicData uri="http://schemas.openxmlformats.org/presentationml/2006/ole">
            <p:oleObj spid="_x0000_s23559" name="Worksheet" r:id="rId5" imgW="8166119" imgH="1809705" progId="Excel.Sheet.12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57200" y="152400"/>
          <a:ext cx="8166100" cy="1809750"/>
        </p:xfrm>
        <a:graphic>
          <a:graphicData uri="http://schemas.openxmlformats.org/presentationml/2006/ole">
            <p:oleObj spid="_x0000_s23560" name="Worksheet" r:id="rId6" imgW="8166119" imgH="1809705" progId="Excel.Sheet.12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1905000"/>
            <a:ext cx="227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sto MT" pitchFamily="18" charset="0"/>
              </a:rPr>
              <a:t>DCR=NOI/Loan Payment</a:t>
            </a:r>
            <a:endParaRPr lang="en-US" sz="1400" dirty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Interest Payments Decline, </a:t>
            </a:r>
            <a:br>
              <a:rPr lang="en-US" sz="3200" dirty="0" smtClean="0"/>
            </a:br>
            <a:r>
              <a:rPr lang="en-US" sz="3200" dirty="0" smtClean="0"/>
              <a:t>Principal Payments Increase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839339" y="1600200"/>
          <a:ext cx="7923661" cy="4494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638800"/>
            <a:ext cx="82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4800" y="63246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----- Creating Solutions for Complex Real Estate Issues -----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16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137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752600"/>
            <a:ext cx="2599481" cy="838200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200400"/>
            <a:ext cx="5588000" cy="381000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6858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sto MT" pitchFamily="18" charset="0"/>
              </a:rPr>
              <a:t>Capitalization Rate – simple relationship of Net Operating Income (NOI) to price or value</a:t>
            </a: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267200"/>
            <a:ext cx="4648200" cy="486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3000" y="609600"/>
            <a:ext cx="678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Times New Roman" pitchFamily="18" charset="0"/>
                <a:cs typeface="Times New Roman" pitchFamily="18" charset="0"/>
              </a:rPr>
              <a:t>Cash on Cash Return – net cash flow after all costs and debt service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905000"/>
            <a:ext cx="8204548" cy="9144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92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876800"/>
            <a:ext cx="6613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sto MT" pitchFamily="18" charset="0"/>
              </a:rPr>
              <a:t>Let’s revisit our deal to see the Cash on Cash return……….</a:t>
            </a:r>
            <a:endParaRPr lang="en-US" sz="2000" dirty="0">
              <a:latin typeface="Calisto M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886200"/>
            <a:ext cx="6297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sto MT" pitchFamily="18" charset="0"/>
              </a:rPr>
              <a:t>Cash on Cash is like Dividend Yield on a stock</a:t>
            </a:r>
            <a:endParaRPr lang="en-US" sz="2400" dirty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0" y="381000"/>
          <a:ext cx="8534400" cy="5943600"/>
        </p:xfrm>
        <a:graphic>
          <a:graphicData uri="http://schemas.openxmlformats.org/presentationml/2006/ole">
            <p:oleObj spid="_x0000_s64514" name="Worksheet" r:id="rId3" imgW="9537674" imgH="7200990" progId="Excel.Sheet.12">
              <p:embed/>
            </p:oleObj>
          </a:graphicData>
        </a:graphic>
      </p:graphicFrame>
      <p:sp>
        <p:nvSpPr>
          <p:cNvPr id="5" name="Down Arrow 4"/>
          <p:cNvSpPr/>
          <p:nvPr/>
        </p:nvSpPr>
        <p:spPr>
          <a:xfrm>
            <a:off x="7924800" y="3810000"/>
            <a:ext cx="838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7924800" y="2286000"/>
            <a:ext cx="838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228600" y="4648200"/>
            <a:ext cx="2209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But Vacancy is 25%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52400" y="-32265"/>
            <a:ext cx="9144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Calibri" pitchFamily="34" charset="0"/>
                <a:cs typeface="Times New Roman" pitchFamily="18" charset="0"/>
              </a:rPr>
              <a:t>Discount Rate – desired total rate of return from the 	investment applied to all cash flows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Calisto MT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Calisto MT" pitchFamily="18" charset="0"/>
                <a:cs typeface="Times New Roman" pitchFamily="18" charset="0"/>
              </a:rPr>
              <a:t>Cap rate reflects current income while the discount rate values the income and appreciation from the whole ownership period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Calibri" pitchFamily="34" charset="0"/>
                <a:cs typeface="Times New Roman" pitchFamily="18" charset="0"/>
              </a:rPr>
              <a:t>  	</a:t>
            </a:r>
            <a:endParaRPr lang="en-US" sz="1200" dirty="0"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Times New Roman" pitchFamily="18" charset="0"/>
                <a:cs typeface="Times New Roman" pitchFamily="18" charset="0"/>
              </a:rPr>
              <a:t>Discount Rate captures Cap Rate in every period + Value 		Change at end of ownership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Times New Roman" pitchFamily="18" charset="0"/>
                <a:cs typeface="Times New Roman" pitchFamily="18" charset="0"/>
              </a:rPr>
              <a:t>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listo MT" pitchFamily="18" charset="0"/>
                <a:ea typeface="Times New Roman" pitchFamily="18" charset="0"/>
                <a:cs typeface="Times New Roman" pitchFamily="18" charset="0"/>
              </a:rPr>
              <a:t>The Discount Rate is used to solve for the Present Value of all the cash flows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sto MT" pitchFamily="18" charset="0"/>
                <a:ea typeface="Times New Roman" pitchFamily="18" charset="0"/>
                <a:cs typeface="Times New Roman" pitchFamily="18" charset="0"/>
              </a:rPr>
              <a:t>The Internal Rate of Return (IRR) is the particul</a:t>
            </a:r>
            <a:r>
              <a:rPr lang="en-US" sz="2000" dirty="0" smtClean="0">
                <a:latin typeface="Calisto MT" pitchFamily="18" charset="0"/>
                <a:ea typeface="Times New Roman" pitchFamily="18" charset="0"/>
                <a:cs typeface="Times New Roman" pitchFamily="18" charset="0"/>
              </a:rPr>
              <a:t>ar discount rate that makes the Present Value be equal to the cost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sto MT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Discount Rate, k is the 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desired </a:t>
            </a:r>
            <a:r>
              <a:rPr lang="en-US" sz="2000" dirty="0">
                <a:ea typeface="Calibri" pitchFamily="34" charset="0"/>
                <a:cs typeface="Times New Roman" pitchFamily="18" charset="0"/>
              </a:rPr>
              <a:t>total rate of return from the investment 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applied </a:t>
            </a:r>
            <a:r>
              <a:rPr lang="en-US" sz="2000" dirty="0">
                <a:ea typeface="Calibri" pitchFamily="34" charset="0"/>
                <a:cs typeface="Times New Roman" pitchFamily="18" charset="0"/>
              </a:rPr>
              <a:t>to all cash 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flows</a:t>
            </a:r>
          </a:p>
          <a:p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Cost = $10,000 with a life of 4 years</a:t>
            </a:r>
          </a:p>
          <a:p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endParaRPr lang="en-US" sz="2000" dirty="0" smtClean="0">
              <a:ea typeface="Calibri" pitchFamily="34" charset="0"/>
              <a:cs typeface="Times New Roman" pitchFamily="18" charset="0"/>
            </a:endParaRPr>
          </a:p>
          <a:p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endParaRPr lang="en-US" sz="2000" dirty="0" smtClean="0">
              <a:ea typeface="Calibri" pitchFamily="34" charset="0"/>
              <a:cs typeface="Times New Roman" pitchFamily="18" charset="0"/>
            </a:endParaRPr>
          </a:p>
          <a:p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In this case, the IRR is 10% since that’s the discount rate that made the PV equal to the cost</a:t>
            </a:r>
            <a:endParaRPr lang="en-US" sz="2000" dirty="0">
              <a:ea typeface="Calibri" pitchFamily="34" charset="0"/>
              <a:cs typeface="Times New Roman" pitchFamily="18" charset="0"/>
            </a:endParaRPr>
          </a:p>
          <a:p>
            <a:endParaRPr lang="en-US" sz="2000" dirty="0" smtClean="0">
              <a:ea typeface="Calibri" pitchFamily="34" charset="0"/>
              <a:cs typeface="Times New Roman" pitchFamily="18" charset="0"/>
            </a:endParaRPr>
          </a:p>
          <a:p>
            <a:r>
              <a:rPr lang="en-US" sz="2000" dirty="0" smtClean="0"/>
              <a:t> </a:t>
            </a:r>
            <a:r>
              <a:rPr lang="en-US" sz="2000" i="1" dirty="0" smtClean="0"/>
              <a:t>IRR = Discount Rate when PV = Cost</a:t>
            </a:r>
            <a:r>
              <a:rPr lang="en-US" sz="2000" i="1" dirty="0"/>
              <a:t> </a:t>
            </a:r>
          </a:p>
          <a:p>
            <a:endParaRPr lang="en-US" sz="2000" dirty="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066800" y="1676400"/>
          <a:ext cx="5951537" cy="1273175"/>
        </p:xfrm>
        <a:graphic>
          <a:graphicData uri="http://schemas.openxmlformats.org/presentationml/2006/ole">
            <p:oleObj spid="_x0000_s19457" name="Document" r:id="rId3" imgW="5952018" imgH="12733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514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Worksheet</vt:lpstr>
      <vt:lpstr>Document</vt:lpstr>
      <vt:lpstr>Word 2007 Document</vt:lpstr>
      <vt:lpstr>Real Estate Math for Attorneys</vt:lpstr>
      <vt:lpstr>Real Estate Math for Attorneys</vt:lpstr>
      <vt:lpstr>Slide 3</vt:lpstr>
      <vt:lpstr>Interest Payments Decline,  Principal Payments Increase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Same concepts as Finance,  just different names</vt:lpstr>
      <vt:lpstr>Discount and Cap Rate Variations</vt:lpstr>
      <vt:lpstr>Decomposing Returns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Copyright Saltash Partners LLC 2010</dc:creator>
  <cp:lastModifiedBy> Copyright Saltash Partners LLC 2010</cp:lastModifiedBy>
  <cp:revision>54</cp:revision>
  <dcterms:created xsi:type="dcterms:W3CDTF">2010-12-06T20:17:49Z</dcterms:created>
  <dcterms:modified xsi:type="dcterms:W3CDTF">2011-02-23T17:33:55Z</dcterms:modified>
</cp:coreProperties>
</file>